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38"/>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86" r:id="rId87"/>
    <p:sldId id="341" r:id="rId88"/>
    <p:sldId id="384" r:id="rId89"/>
    <p:sldId id="387" r:id="rId90"/>
    <p:sldId id="390" r:id="rId91"/>
    <p:sldId id="391" r:id="rId92"/>
    <p:sldId id="392" r:id="rId93"/>
    <p:sldId id="342" r:id="rId94"/>
    <p:sldId id="343" r:id="rId95"/>
    <p:sldId id="344" r:id="rId96"/>
    <p:sldId id="345" r:id="rId97"/>
    <p:sldId id="346" r:id="rId98"/>
    <p:sldId id="347" r:id="rId99"/>
    <p:sldId id="348" r:id="rId100"/>
    <p:sldId id="349" r:id="rId101"/>
    <p:sldId id="350" r:id="rId102"/>
    <p:sldId id="351" r:id="rId103"/>
    <p:sldId id="352" r:id="rId104"/>
    <p:sldId id="353" r:id="rId105"/>
    <p:sldId id="354" r:id="rId106"/>
    <p:sldId id="356" r:id="rId107"/>
    <p:sldId id="357" r:id="rId108"/>
    <p:sldId id="359" r:id="rId109"/>
    <p:sldId id="358" r:id="rId110"/>
    <p:sldId id="360" r:id="rId111"/>
    <p:sldId id="361" r:id="rId112"/>
    <p:sldId id="362" r:id="rId113"/>
    <p:sldId id="363" r:id="rId114"/>
    <p:sldId id="364" r:id="rId115"/>
    <p:sldId id="366" r:id="rId116"/>
    <p:sldId id="365" r:id="rId117"/>
    <p:sldId id="367" r:id="rId118"/>
    <p:sldId id="369" r:id="rId119"/>
    <p:sldId id="370" r:id="rId120"/>
    <p:sldId id="371" r:id="rId121"/>
    <p:sldId id="372" r:id="rId122"/>
    <p:sldId id="368" r:id="rId123"/>
    <p:sldId id="373" r:id="rId124"/>
    <p:sldId id="374" r:id="rId125"/>
    <p:sldId id="375" r:id="rId126"/>
    <p:sldId id="376" r:id="rId127"/>
    <p:sldId id="377" r:id="rId128"/>
    <p:sldId id="378" r:id="rId129"/>
    <p:sldId id="379" r:id="rId130"/>
    <p:sldId id="380" r:id="rId131"/>
    <p:sldId id="381" r:id="rId132"/>
    <p:sldId id="382" r:id="rId133"/>
    <p:sldId id="383" r:id="rId134"/>
    <p:sldId id="388" r:id="rId135"/>
    <p:sldId id="385" r:id="rId136"/>
    <p:sldId id="389" r:id="rId137"/>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86"/>
            <p14:sldId id="341"/>
            <p14:sldId id="384"/>
            <p14:sldId id="387"/>
            <p14:sldId id="390"/>
            <p14:sldId id="391"/>
            <p14:sldId id="392"/>
            <p14:sldId id="342"/>
            <p14:sldId id="343"/>
            <p14:sldId id="344"/>
            <p14:sldId id="345"/>
            <p14:sldId id="346"/>
            <p14:sldId id="347"/>
            <p14:sldId id="348"/>
            <p14:sldId id="349"/>
            <p14:sldId id="350"/>
            <p14:sldId id="351"/>
            <p14:sldId id="352"/>
            <p14:sldId id="353"/>
            <p14:sldId id="354"/>
            <p14:sldId id="356"/>
            <p14:sldId id="357"/>
            <p14:sldId id="359"/>
            <p14:sldId id="358"/>
            <p14:sldId id="360"/>
            <p14:sldId id="361"/>
            <p14:sldId id="362"/>
            <p14:sldId id="363"/>
            <p14:sldId id="364"/>
            <p14:sldId id="366"/>
            <p14:sldId id="365"/>
            <p14:sldId id="367"/>
            <p14:sldId id="369"/>
            <p14:sldId id="370"/>
            <p14:sldId id="371"/>
            <p14:sldId id="372"/>
            <p14:sldId id="368"/>
            <p14:sldId id="373"/>
            <p14:sldId id="374"/>
            <p14:sldId id="375"/>
            <p14:sldId id="376"/>
            <p14:sldId id="377"/>
            <p14:sldId id="378"/>
            <p14:sldId id="379"/>
            <p14:sldId id="380"/>
            <p14:sldId id="381"/>
            <p14:sldId id="382"/>
            <p14:sldId id="383"/>
            <p14:sldId id="388"/>
            <p14:sldId id="385"/>
            <p14:sldId id="389"/>
          </p14:sldIdLst>
        </p14:section>
      </p14:sectionLst>
    </p:ex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52" autoAdjust="0"/>
    <p:restoredTop sz="99895" autoAdjust="0"/>
  </p:normalViewPr>
  <p:slideViewPr>
    <p:cSldViewPr>
      <p:cViewPr varScale="1">
        <p:scale>
          <a:sx n="62" d="100"/>
          <a:sy n="62" d="100"/>
        </p:scale>
        <p:origin x="-1920" y="-68"/>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2018/4/4</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94</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2018/4/4</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2018/4/4</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2018/4/4</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2018/4/4</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2018/4/4</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2018/4/4</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2018/4/4</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00.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8" Type="http://schemas.openxmlformats.org/officeDocument/2006/relationships/image" Target="../media/image108.png"/><Relationship Id="rId3" Type="http://schemas.openxmlformats.org/officeDocument/2006/relationships/image" Target="../media/image103.png"/><Relationship Id="rId7" Type="http://schemas.openxmlformats.org/officeDocument/2006/relationships/image" Target="../media/image107.png"/><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image" Target="../media/image106.png"/><Relationship Id="rId5" Type="http://schemas.openxmlformats.org/officeDocument/2006/relationships/image" Target="../media/image105.png"/><Relationship Id="rId4" Type="http://schemas.openxmlformats.org/officeDocument/2006/relationships/image" Target="../media/image104.png"/></Relationships>
</file>

<file path=ppt/slides/_rels/slide104.xml.rels><?xml version="1.0" encoding="UTF-8" standalone="yes"?>
<Relationships xmlns="http://schemas.openxmlformats.org/package/2006/relationships"><Relationship Id="rId3" Type="http://schemas.openxmlformats.org/officeDocument/2006/relationships/image" Target="../media/image110.jpe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105.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jpe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22.tiff"/><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23.wmf"/><Relationship Id="rId4" Type="http://schemas.openxmlformats.org/officeDocument/2006/relationships/oleObject" Target="../embeddings/oleObject1.bin"/></Relationships>
</file>

<file path=ppt/slides/_rels/slide11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4" Type="http://schemas.openxmlformats.org/officeDocument/2006/relationships/image" Target="../media/image127.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33.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hyperlink" Target="https://www.analyticsvidhya.com/blog/2017/09/understaing-support-vector-machine-example-code/" TargetMode="External"/></Relationships>
</file>

<file path=ppt/slides/_rels/slide125.xml.rels><?xml version="1.0" encoding="UTF-8" standalone="yes"?>
<Relationships xmlns="http://schemas.openxmlformats.org/package/2006/relationships"><Relationship Id="rId2" Type="http://schemas.openxmlformats.org/officeDocument/2006/relationships/image" Target="../media/image134.tiff"/><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2" Type="http://schemas.openxmlformats.org/officeDocument/2006/relationships/image" Target="../media/image135.jpe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37.gi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 Id="rId4" Type="http://schemas.openxmlformats.org/officeDocument/2006/relationships/image" Target="../media/image140.png"/></Relationships>
</file>

<file path=ppt/slides/_rels/slide13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4" Type="http://schemas.openxmlformats.org/officeDocument/2006/relationships/image" Target="../media/image143.png"/></Relationships>
</file>

<file path=ppt/slides/_rels/slide133.xml.rels><?xml version="1.0" encoding="UTF-8" standalone="yes"?>
<Relationships xmlns="http://schemas.openxmlformats.org/package/2006/relationships"><Relationship Id="rId2" Type="http://schemas.openxmlformats.org/officeDocument/2006/relationships/image" Target="../media/image144.tiff"/><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security.stackexchange.com/questions/20803/how-does-ssl-tls-work" TargetMode="External"/><Relationship Id="rId5" Type="http://schemas.openxmlformats.org/officeDocument/2006/relationships/hyperlink" Target="%5bwhat%20is%5dSSL&amp;TSL.pdf"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9.emf"/></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38.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3.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8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78.tiff"/><Relationship Id="rId3" Type="http://schemas.openxmlformats.org/officeDocument/2006/relationships/package" Target="../embeddings/Microsoft_Visio___333333333333322222222222222222222222222222222222222222222222222222222222222222222222222222222222222222222222222222222222222222222222222222222.vsdx"/><Relationship Id="rId7" Type="http://schemas.openxmlformats.org/officeDocument/2006/relationships/image" Target="../media/image77.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74.emf"/><Relationship Id="rId9" Type="http://schemas.openxmlformats.org/officeDocument/2006/relationships/image" Target="../media/image79.tiff"/></Relationships>
</file>

<file path=ppt/slides/_rels/slide88.xml.rels><?xml version="1.0" encoding="UTF-8" standalone="yes"?>
<Relationships xmlns="http://schemas.openxmlformats.org/package/2006/relationships"><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 Id="rId5" Type="http://schemas.openxmlformats.org/officeDocument/2006/relationships/hyperlink" Target="https://username:password@www.example.com/index.html" TargetMode="External"/><Relationship Id="rId4" Type="http://schemas.openxmlformats.org/officeDocument/2006/relationships/image" Target="../media/image83.png"/></Relationships>
</file>

<file path=ppt/slides/_rels/slide91.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png"/></Relationships>
</file>

<file path=ppt/slides/_rels/slide9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93.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95.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5" Type="http://schemas.openxmlformats.org/officeDocument/2006/relationships/image" Target="../media/image99.png"/><Relationship Id="rId4" Type="http://schemas.openxmlformats.org/officeDocument/2006/relationships/image" Target="../media/image9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a:t>
            </a:r>
            <a:r>
              <a:rPr lang="zh-CN" altLang="en-US" sz="1400" dirty="0" smtClean="0"/>
              <a:t>写的</a:t>
            </a:r>
            <a:endParaRPr lang="en-US" altLang="zh-CN" sz="1400" dirty="0" smtClean="0"/>
          </a:p>
          <a:p>
            <a:pPr marL="171450" indent="-171450">
              <a:buFont typeface="Arial" panose="020B0604020202020204" pitchFamily="34" charset="0"/>
              <a:buChar char="•"/>
            </a:pPr>
            <a:r>
              <a:rPr kumimoji="1" lang="en-US" altLang="ja-JP" sz="1400" b="1" dirty="0" smtClean="0">
                <a:solidFill>
                  <a:schemeClr val="accent2">
                    <a:lumMod val="60000"/>
                    <a:lumOff val="40000"/>
                  </a:schemeClr>
                </a:solidFill>
              </a:rPr>
              <a:t>Vendor</a:t>
            </a:r>
            <a:r>
              <a:rPr kumimoji="1" lang="zh-CN" altLang="en-US" sz="1400" b="1" dirty="0" smtClean="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5877272"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7541699" y="9244277"/>
            <a:ext cx="394386" cy="14189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949062" y="10692680"/>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3562728"/>
            <a:ext cx="7764735" cy="8711985"/>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The client cannot decrypt Message B, as it is encrypted using TGS's secret key.)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Tree>
    <p:extLst>
      <p:ext uri="{BB962C8B-B14F-4D97-AF65-F5344CB8AC3E}">
        <p14:creationId xmlns:p14="http://schemas.microsoft.com/office/powerpoint/2010/main" val="23683677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95536"/>
            <a:ext cx="3202800" cy="369332"/>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endParaRPr kumimoji="1" lang="ja-JP" altLang="en-US" dirty="0"/>
          </a:p>
        </p:txBody>
      </p:sp>
      <p:sp>
        <p:nvSpPr>
          <p:cNvPr id="3" name="テキスト ボックス 2"/>
          <p:cNvSpPr txBox="1"/>
          <p:nvPr/>
        </p:nvSpPr>
        <p:spPr>
          <a:xfrm>
            <a:off x="0" y="1979712"/>
            <a:ext cx="6858000" cy="923330"/>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endParaRPr kumimoji="1" lang="ja-JP" altLang="en-US" dirty="0"/>
          </a:p>
        </p:txBody>
      </p:sp>
      <p:sp>
        <p:nvSpPr>
          <p:cNvPr id="4" name="正方形/長方形 3"/>
          <p:cNvSpPr/>
          <p:nvPr/>
        </p:nvSpPr>
        <p:spPr>
          <a:xfrm>
            <a:off x="-3562" y="3602504"/>
            <a:ext cx="6861561" cy="1200329"/>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p:txBody>
      </p:sp>
      <p:sp>
        <p:nvSpPr>
          <p:cNvPr id="5" name="テキスト ボックス 4"/>
          <p:cNvSpPr txBox="1"/>
          <p:nvPr/>
        </p:nvSpPr>
        <p:spPr>
          <a:xfrm>
            <a:off x="0" y="6228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4875586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xmlns=""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xmlns=""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xmlns=""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xmlns=""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xmlns=""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xmlns=""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xmlns=""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xmlns=""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xmlns=""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xmlns=""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xmlns=""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xmlns=""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xmlns=""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xmlns=""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xmlns=""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xmlns=""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xmlns=""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xmlns=""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xmlns=""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xmlns=""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xmlns=""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xmlns=""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xmlns=""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xmlns=""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xmlns=""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xmlns=""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xmlns=""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xmlns=""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xmlns=""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xmlns=""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xmlns=""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xmlns=""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xmlns=""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xmlns=""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xmlns=""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xmlns=""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xmlns=""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3503876179"/>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4940"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xmlns=""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xmlns=""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xmlns=""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xmlns=""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xmlns=""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xmlns=""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xmlns=""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35896"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xmlns=""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xmlns=""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xmlns=""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xmlns=""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xmlns=""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xmlns=""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1766072614"/>
              </p:ext>
            </p:extLst>
          </p:nvPr>
        </p:nvGraphicFramePr>
        <p:xfrm>
          <a:off x="-35104" y="1691680"/>
          <a:ext cx="5900264" cy="3754120"/>
        </p:xfrm>
        <a:graphic>
          <a:graphicData uri="http://schemas.openxmlformats.org/drawingml/2006/table">
            <a:tbl>
              <a:tblPr firstRow="1" bandRow="1">
                <a:tableStyleId>{5C22544A-7EE6-4342-B048-85BDC9FD1C3A}</a:tableStyleId>
              </a:tblPr>
              <a:tblGrid>
                <a:gridCol w="2805176">
                  <a:extLst>
                    <a:ext uri="{9D8B030D-6E8A-4147-A177-3AD203B41FA5}">
                      <a16:colId xmlns:a16="http://schemas.microsoft.com/office/drawing/2014/main" xmlns="" val="20000"/>
                    </a:ext>
                  </a:extLst>
                </a:gridCol>
                <a:gridCol w="3095088">
                  <a:extLst>
                    <a:ext uri="{9D8B030D-6E8A-4147-A177-3AD203B41FA5}">
                      <a16:colId xmlns:a16="http://schemas.microsoft.com/office/drawing/2014/main" xmlns=""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xmlns="" val="10004"/>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699792" y="1741171"/>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3699792" y="4396626"/>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xmlns=""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xmlns=""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xmlns=""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xmlns=""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693319"/>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br>
              <a:rPr lang="en-US" altLang="ja-JP" dirty="0"/>
            </a:b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98151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application logic</a:t>
            </a:r>
            <a:endParaRPr kumimoji="1" lang="ja-JP" altLang="en-US"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5" name="テキスト ボックス 4"/>
          <p:cNvSpPr txBox="1"/>
          <p:nvPr/>
        </p:nvSpPr>
        <p:spPr>
          <a:xfrm>
            <a:off x="4671" y="6660232"/>
            <a:ext cx="8010206" cy="1477328"/>
          </a:xfrm>
          <a:prstGeom prst="rect">
            <a:avLst/>
          </a:prstGeom>
          <a:noFill/>
        </p:spPr>
        <p:txBody>
          <a:bodyPr wrap="none" rtlCol="0">
            <a:spAutoFit/>
          </a:bodyPr>
          <a:lstStyle/>
          <a:p>
            <a:r>
              <a:rPr kumimoji="1" lang="en-US" altLang="ja-JP" b="1" dirty="0" smtClean="0">
                <a:solidFill>
                  <a:srgbClr val="FF0000"/>
                </a:solidFill>
              </a:rPr>
              <a:t>Design Pattern</a:t>
            </a:r>
            <a:r>
              <a:rPr kumimoji="1" lang="zh-CN" altLang="en-US" dirty="0" smtClean="0"/>
              <a:t>问题：</a:t>
            </a:r>
            <a:endParaRPr kumimoji="1" lang="en-US" altLang="zh-CN" dirty="0" smtClean="0"/>
          </a:p>
          <a:p>
            <a:pPr marL="285750" indent="-285750">
              <a:buFont typeface="Arial" panose="020B0604020202020204" pitchFamily="34" charset="0"/>
              <a:buChar char="•"/>
            </a:pPr>
            <a:r>
              <a:rPr lang="en-US" altLang="zh-CN" b="1" dirty="0" smtClean="0">
                <a:solidFill>
                  <a:srgbClr val="FF0000"/>
                </a:solidFill>
              </a:rPr>
              <a:t>Singleton</a:t>
            </a:r>
            <a:r>
              <a:rPr lang="zh-CN" altLang="en-US" dirty="0" smtClean="0"/>
              <a:t>：这个设计想法就是用一个</a:t>
            </a:r>
            <a:r>
              <a:rPr lang="en-US" altLang="zh-CN" dirty="0" smtClean="0"/>
              <a:t>entity</a:t>
            </a:r>
            <a:r>
              <a:rPr lang="zh-CN" altLang="en-US" dirty="0" smtClean="0"/>
              <a:t>来接受命令并执行，</a:t>
            </a:r>
            <a:endParaRPr lang="en-US" altLang="zh-CN" dirty="0" smtClean="0"/>
          </a:p>
          <a:p>
            <a:pPr marL="742950" lvl="1" indent="-285750">
              <a:buFont typeface="Arial" panose="020B0604020202020204" pitchFamily="34" charset="0"/>
              <a:buChar char="•"/>
            </a:pPr>
            <a:r>
              <a:rPr kumimoji="1" lang="zh-CN" altLang="en-US" dirty="0" smtClean="0"/>
              <a:t>所以无论何时都要有并且只能有一个这个</a:t>
            </a:r>
            <a:r>
              <a:rPr kumimoji="1" lang="en-US" altLang="zh-CN" dirty="0" smtClean="0"/>
              <a:t>entity</a:t>
            </a:r>
          </a:p>
          <a:p>
            <a:pPr marL="742950" lvl="1" indent="-285750">
              <a:buFont typeface="Arial" panose="020B0604020202020204" pitchFamily="34" charset="0"/>
              <a:buChar char="•"/>
            </a:pPr>
            <a:r>
              <a:rPr lang="zh-CN" altLang="en-US" dirty="0" smtClean="0"/>
              <a:t>所以要把这个</a:t>
            </a:r>
            <a:r>
              <a:rPr lang="en-US" altLang="zh-CN" dirty="0" smtClean="0"/>
              <a:t>class </a:t>
            </a:r>
            <a:r>
              <a:rPr lang="zh-CN" altLang="en-US" dirty="0" smtClean="0"/>
              <a:t>的</a:t>
            </a:r>
            <a:r>
              <a:rPr lang="en-US" altLang="zh-CN" dirty="0" smtClean="0"/>
              <a:t>constructor</a:t>
            </a:r>
            <a:r>
              <a:rPr lang="zh-CN" altLang="en-US" dirty="0" smtClean="0"/>
              <a:t>声明为</a:t>
            </a:r>
            <a:r>
              <a:rPr lang="en-US" altLang="zh-CN" dirty="0" smtClean="0"/>
              <a:t>private</a:t>
            </a:r>
            <a:r>
              <a:rPr lang="zh-CN" altLang="en-US" dirty="0" smtClean="0"/>
              <a:t>，让其无法被继承或声明</a:t>
            </a:r>
            <a:endParaRPr lang="en-US" altLang="zh-CN" dirty="0" smtClean="0"/>
          </a:p>
          <a:p>
            <a:pPr marL="742950" lvl="1" indent="-285750">
              <a:buFont typeface="Arial" panose="020B0604020202020204" pitchFamily="34" charset="0"/>
              <a:buChar char="•"/>
            </a:pPr>
            <a:r>
              <a:rPr kumimoji="1" lang="zh-CN" altLang="en-US" dirty="0" smtClean="0"/>
              <a:t>然后把</a:t>
            </a:r>
            <a:r>
              <a:rPr kumimoji="1" lang="en-US" altLang="zh-CN" dirty="0" smtClean="0"/>
              <a:t>class</a:t>
            </a:r>
            <a:r>
              <a:rPr kumimoji="1" lang="zh-CN" altLang="en-US" dirty="0" smtClean="0"/>
              <a:t>中的方法声明为</a:t>
            </a:r>
            <a:r>
              <a:rPr kumimoji="1" lang="en-US" altLang="zh-CN" dirty="0" smtClean="0"/>
              <a:t>static</a:t>
            </a:r>
            <a:endParaRPr kumimoji="1" lang="ja-JP" altLang="en-US" dirty="0"/>
          </a:p>
        </p:txBody>
      </p:sp>
    </p:spTree>
    <p:extLst>
      <p:ext uri="{BB962C8B-B14F-4D97-AF65-F5344CB8AC3E}">
        <p14:creationId xmlns:p14="http://schemas.microsoft.com/office/powerpoint/2010/main" val="824094543"/>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spTree>
    <p:extLst>
      <p:ext uri="{BB962C8B-B14F-4D97-AF65-F5344CB8AC3E}">
        <p14:creationId xmlns:p14="http://schemas.microsoft.com/office/powerpoint/2010/main" val="304999263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1893916" cy="461665"/>
          </a:xfrm>
          <a:prstGeom prst="rect">
            <a:avLst/>
          </a:prstGeom>
          <a:noFill/>
        </p:spPr>
        <p:txBody>
          <a:bodyPr wrap="none" rtlCol="0">
            <a:spAutoFit/>
          </a:bodyPr>
          <a:lstStyle/>
          <a:p>
            <a:r>
              <a:rPr kumimoji="1" lang="en-US" altLang="ja-JP" sz="1200" b="1" dirty="0"/>
              <a:t>Authoritative Name Server</a:t>
            </a:r>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6" name="TextBox 5">
            <a:extLst>
              <a:ext uri="{FF2B5EF4-FFF2-40B4-BE49-F238E27FC236}">
                <a16:creationId xmlns:a16="http://schemas.microsoft.com/office/drawing/2014/main" xmlns="" id="{355A209A-F243-4E75-91A9-0C85973C4309}"/>
              </a:ext>
            </a:extLst>
          </p:cNvPr>
          <p:cNvSpPr txBox="1"/>
          <p:nvPr/>
        </p:nvSpPr>
        <p:spPr>
          <a:xfrm>
            <a:off x="-1194" y="5796136"/>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7" name="Rectangle 6">
            <a:extLst>
              <a:ext uri="{FF2B5EF4-FFF2-40B4-BE49-F238E27FC236}">
                <a16:creationId xmlns:a16="http://schemas.microsoft.com/office/drawing/2014/main" xmlns="" id="{065D96F3-0C1C-4F81-B7CB-57BFCD4EC5E3}"/>
              </a:ext>
            </a:extLst>
          </p:cNvPr>
          <p:cNvSpPr/>
          <p:nvPr/>
        </p:nvSpPr>
        <p:spPr>
          <a:xfrm>
            <a:off x="404664" y="7884368"/>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9" name="Rectangle 8">
            <a:extLst>
              <a:ext uri="{FF2B5EF4-FFF2-40B4-BE49-F238E27FC236}">
                <a16:creationId xmlns:a16="http://schemas.microsoft.com/office/drawing/2014/main" xmlns="" id="{D7C6FB00-44F3-44C9-B553-3C187BFDB344}"/>
              </a:ext>
            </a:extLst>
          </p:cNvPr>
          <p:cNvSpPr/>
          <p:nvPr/>
        </p:nvSpPr>
        <p:spPr>
          <a:xfrm>
            <a:off x="2564904" y="7856748"/>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10" name="Rectangle 9">
            <a:extLst>
              <a:ext uri="{FF2B5EF4-FFF2-40B4-BE49-F238E27FC236}">
                <a16:creationId xmlns:a16="http://schemas.microsoft.com/office/drawing/2014/main" xmlns="" id="{E7846DE0-CC65-41BE-B571-07C3B9A91B2A}"/>
              </a:ext>
            </a:extLst>
          </p:cNvPr>
          <p:cNvSpPr/>
          <p:nvPr/>
        </p:nvSpPr>
        <p:spPr>
          <a:xfrm>
            <a:off x="4797152" y="7884368"/>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12" name="Rectangle 2">
            <a:extLst>
              <a:ext uri="{FF2B5EF4-FFF2-40B4-BE49-F238E27FC236}">
                <a16:creationId xmlns:a16="http://schemas.microsoft.com/office/drawing/2014/main" xmlns=""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xmlns="" id="{6DFC56F5-768E-4CD5-80D4-C5458985C1A2}"/>
              </a:ext>
            </a:extLst>
          </p:cNvPr>
          <p:cNvSpPr txBox="1"/>
          <p:nvPr/>
        </p:nvSpPr>
        <p:spPr>
          <a:xfrm>
            <a:off x="323657" y="8363146"/>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15" name="TextBox 14">
            <a:extLst>
              <a:ext uri="{FF2B5EF4-FFF2-40B4-BE49-F238E27FC236}">
                <a16:creationId xmlns:a16="http://schemas.microsoft.com/office/drawing/2014/main" xmlns="" id="{6FB96123-59B1-40B0-B93F-E7AA566D7FEF}"/>
              </a:ext>
            </a:extLst>
          </p:cNvPr>
          <p:cNvSpPr txBox="1"/>
          <p:nvPr/>
        </p:nvSpPr>
        <p:spPr>
          <a:xfrm>
            <a:off x="2202869" y="8313548"/>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16" name="Straight Connector 15">
            <a:extLst>
              <a:ext uri="{FF2B5EF4-FFF2-40B4-BE49-F238E27FC236}">
                <a16:creationId xmlns:a16="http://schemas.microsoft.com/office/drawing/2014/main" xmlns="" id="{27C04CFE-4FB7-45EA-B62B-EB6C110856FE}"/>
              </a:ext>
            </a:extLst>
          </p:cNvPr>
          <p:cNvCxnSpPr>
            <a:stCxn id="9" idx="2"/>
          </p:cNvCxnSpPr>
          <p:nvPr/>
        </p:nvCxnSpPr>
        <p:spPr>
          <a:xfrm>
            <a:off x="3212976" y="8216788"/>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xmlns="" id="{1B873604-FAE7-4D71-A53D-4C843A141B17}"/>
              </a:ext>
            </a:extLst>
          </p:cNvPr>
          <p:cNvSpPr txBox="1"/>
          <p:nvPr/>
        </p:nvSpPr>
        <p:spPr>
          <a:xfrm>
            <a:off x="4836351" y="8453919"/>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21" name="TextBox 20">
            <a:extLst>
              <a:ext uri="{FF2B5EF4-FFF2-40B4-BE49-F238E27FC236}">
                <a16:creationId xmlns:a16="http://schemas.microsoft.com/office/drawing/2014/main" xmlns="" id="{C2066ABB-3404-4E0C-B498-DB524BDEA05A}"/>
              </a:ext>
            </a:extLst>
          </p:cNvPr>
          <p:cNvSpPr txBox="1"/>
          <p:nvPr/>
        </p:nvSpPr>
        <p:spPr>
          <a:xfrm>
            <a:off x="323657" y="9520519"/>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8" name="Picture 17">
            <a:extLst>
              <a:ext uri="{FF2B5EF4-FFF2-40B4-BE49-F238E27FC236}">
                <a16:creationId xmlns:a16="http://schemas.microsoft.com/office/drawing/2014/main" xmlns="" id="{DC8BF996-ED25-44AC-8C87-881C2D6341D6}"/>
              </a:ext>
            </a:extLst>
          </p:cNvPr>
          <p:cNvPicPr>
            <a:picLocks noChangeAspect="1"/>
          </p:cNvPicPr>
          <p:nvPr/>
        </p:nvPicPr>
        <p:blipFill>
          <a:blip r:embed="rId3"/>
          <a:stretch>
            <a:fillRect/>
          </a:stretch>
        </p:blipFill>
        <p:spPr>
          <a:xfrm>
            <a:off x="323657" y="8769356"/>
            <a:ext cx="6448425" cy="628650"/>
          </a:xfrm>
          <a:prstGeom prst="rect">
            <a:avLst/>
          </a:prstGeom>
        </p:spPr>
      </p:pic>
      <p:sp>
        <p:nvSpPr>
          <p:cNvPr id="23" name="TextBox 22">
            <a:extLst>
              <a:ext uri="{FF2B5EF4-FFF2-40B4-BE49-F238E27FC236}">
                <a16:creationId xmlns:a16="http://schemas.microsoft.com/office/drawing/2014/main" xmlns="" id="{2EA6AFA0-6AEA-4D96-AE26-FC949FEA6C60}"/>
              </a:ext>
            </a:extLst>
          </p:cNvPr>
          <p:cNvSpPr txBox="1"/>
          <p:nvPr/>
        </p:nvSpPr>
        <p:spPr>
          <a:xfrm>
            <a:off x="3225589" y="8278309"/>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819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579360" y="5940152"/>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9049409" y="4667694"/>
            <a:ext cx="5230534" cy="1477328"/>
          </a:xfrm>
          <a:prstGeom prst="rect">
            <a:avLst/>
          </a:prstGeom>
          <a:noFill/>
        </p:spPr>
        <p:txBody>
          <a:bodyPr wrap="none" rtlCol="0">
            <a:spAutoFit/>
          </a:bodyPr>
          <a:lstStyle/>
          <a:p>
            <a:r>
              <a:rPr lang="zh-CN" altLang="en-US" dirty="0" smtClean="0"/>
              <a:t>下图是关于</a:t>
            </a:r>
            <a:r>
              <a:rPr lang="en-US" altLang="zh-CN" dirty="0" smtClean="0"/>
              <a:t>NAT</a:t>
            </a:r>
            <a:r>
              <a:rPr lang="zh-CN" altLang="en-US" dirty="0" smtClean="0"/>
              <a:t>更好的解释，</a:t>
            </a:r>
            <a:endParaRPr lang="en-US" altLang="zh-CN" dirty="0" smtClean="0"/>
          </a:p>
          <a:p>
            <a:r>
              <a:rPr kumimoji="1" lang="zh-CN" altLang="en-US" dirty="0" smtClean="0"/>
              <a:t>在</a:t>
            </a:r>
            <a:r>
              <a:rPr kumimoji="1" lang="en-US" altLang="zh-CN" dirty="0" smtClean="0"/>
              <a:t>Router</a:t>
            </a:r>
            <a:r>
              <a:rPr kumimoji="1" lang="zh-CN" altLang="en-US" dirty="0" smtClean="0"/>
              <a:t>来看，有</a:t>
            </a:r>
            <a:r>
              <a:rPr kumimoji="1" lang="en-US" altLang="zh-CN" dirty="0" smtClean="0"/>
              <a:t>WAN</a:t>
            </a:r>
            <a:r>
              <a:rPr kumimoji="1" lang="zh-CN" altLang="en-US" dirty="0" smtClean="0"/>
              <a:t>和</a:t>
            </a:r>
            <a:r>
              <a:rPr kumimoji="1" lang="en-US" altLang="zh-CN" dirty="0" smtClean="0"/>
              <a:t>LAN</a:t>
            </a:r>
            <a:r>
              <a:rPr kumimoji="1" lang="zh-CN" altLang="en-US" dirty="0" smtClean="0"/>
              <a:t>两边</a:t>
            </a:r>
            <a:endParaRPr kumimoji="1" lang="en-US" altLang="zh-CN" dirty="0" smtClean="0"/>
          </a:p>
          <a:p>
            <a:r>
              <a:rPr lang="en-US" altLang="zh-CN" dirty="0" smtClean="0"/>
              <a:t>Router</a:t>
            </a:r>
            <a:r>
              <a:rPr lang="zh-CN" altLang="en-US" dirty="0" smtClean="0"/>
              <a:t>有</a:t>
            </a:r>
            <a:r>
              <a:rPr lang="en-US" altLang="zh-CN" dirty="0" smtClean="0"/>
              <a:t>LAN</a:t>
            </a:r>
            <a:r>
              <a:rPr lang="zh-CN" altLang="en-US" dirty="0" smtClean="0"/>
              <a:t>的</a:t>
            </a:r>
            <a:r>
              <a:rPr lang="en-US" altLang="zh-CN" dirty="0" smtClean="0"/>
              <a:t>IP</a:t>
            </a:r>
            <a:r>
              <a:rPr lang="zh-CN" altLang="en-US" dirty="0" smtClean="0"/>
              <a:t>和</a:t>
            </a:r>
            <a:r>
              <a:rPr lang="en-US" altLang="zh-CN" dirty="0" smtClean="0"/>
              <a:t>WAN</a:t>
            </a:r>
            <a:r>
              <a:rPr lang="zh-CN" altLang="en-US" dirty="0" smtClean="0"/>
              <a:t>的</a:t>
            </a:r>
            <a:r>
              <a:rPr lang="en-US" altLang="zh-CN" dirty="0" smtClean="0"/>
              <a:t>IP</a:t>
            </a:r>
          </a:p>
          <a:p>
            <a:r>
              <a:rPr lang="zh-CN" altLang="en-US" dirty="0" smtClean="0"/>
              <a:t>如果</a:t>
            </a:r>
            <a:r>
              <a:rPr lang="en-US" altLang="zh-CN" dirty="0" smtClean="0"/>
              <a:t>LAN</a:t>
            </a:r>
            <a:r>
              <a:rPr lang="zh-CN" altLang="en-US" dirty="0" smtClean="0"/>
              <a:t>有两个</a:t>
            </a:r>
            <a:r>
              <a:rPr lang="en-US" altLang="zh-CN" dirty="0" smtClean="0"/>
              <a:t>Client</a:t>
            </a:r>
            <a:r>
              <a:rPr lang="zh-CN" altLang="en-US" dirty="0" smtClean="0"/>
              <a:t>都访问同一个</a:t>
            </a:r>
            <a:r>
              <a:rPr lang="en-US" altLang="zh-CN" dirty="0" smtClean="0"/>
              <a:t>Server</a:t>
            </a:r>
            <a:r>
              <a:rPr lang="zh-CN" altLang="en-US" dirty="0" smtClean="0"/>
              <a:t>，</a:t>
            </a:r>
            <a:endParaRPr lang="en-US" altLang="zh-CN" dirty="0" smtClean="0"/>
          </a:p>
          <a:p>
            <a:r>
              <a:rPr lang="zh-CN" altLang="en-US" dirty="0" smtClean="0"/>
              <a:t>则</a:t>
            </a:r>
            <a:r>
              <a:rPr lang="en-US" altLang="zh-CN" dirty="0" smtClean="0"/>
              <a:t>Router</a:t>
            </a:r>
            <a:r>
              <a:rPr lang="zh-CN" altLang="en-US" dirty="0" smtClean="0"/>
              <a:t>是靠</a:t>
            </a:r>
            <a:r>
              <a:rPr lang="en-US" altLang="zh-CN" dirty="0" smtClean="0"/>
              <a:t>WAN</a:t>
            </a:r>
            <a:r>
              <a:rPr lang="zh-CN" altLang="en-US" dirty="0" smtClean="0"/>
              <a:t>的</a:t>
            </a:r>
            <a:r>
              <a:rPr lang="en-US" altLang="zh-CN" dirty="0" smtClean="0"/>
              <a:t>Port</a:t>
            </a:r>
            <a:r>
              <a:rPr lang="zh-CN" altLang="en-US" dirty="0" smtClean="0"/>
              <a:t>不同来区别是那个</a:t>
            </a:r>
            <a:r>
              <a:rPr lang="en-US" altLang="zh-CN" dirty="0" smtClean="0"/>
              <a:t>Client</a:t>
            </a:r>
            <a:r>
              <a:rPr lang="zh-CN" altLang="en-US" dirty="0" smtClean="0"/>
              <a:t>的</a:t>
            </a:r>
            <a:endParaRPr lang="en-US" altLang="zh-CN" dirty="0" smtClean="0"/>
          </a:p>
        </p:txBody>
      </p:sp>
    </p:spTree>
    <p:extLst>
      <p:ext uri="{BB962C8B-B14F-4D97-AF65-F5344CB8AC3E}">
        <p14:creationId xmlns:p14="http://schemas.microsoft.com/office/powerpoint/2010/main" val="1294675289"/>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xmlns=""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976193" cy="646331"/>
          </a:xfrm>
          <a:prstGeom prst="rect">
            <a:avLst/>
          </a:prstGeom>
          <a:noFill/>
        </p:spPr>
        <p:txBody>
          <a:bodyPr wrap="none" rtlCol="0">
            <a:spAutoFit/>
          </a:bodyPr>
          <a:lstStyle/>
          <a:p>
            <a:r>
              <a:rPr kumimoji="1" lang="en-US" altLang="ja-JP" b="1" dirty="0" smtClean="0">
                <a:solidFill>
                  <a:srgbClr val="FF0000"/>
                </a:solidFill>
              </a:rPr>
              <a:t>CDMA</a:t>
            </a:r>
            <a:r>
              <a:rPr lang="ja-JP" altLang="en-US" dirty="0">
                <a:solidFill>
                  <a:srgbClr val="FF0000"/>
                </a:solidFill>
              </a:rPr>
              <a:t> </a:t>
            </a:r>
            <a:r>
              <a:rPr lang="en-US" altLang="ja-JP" dirty="0" smtClean="0"/>
              <a:t>(</a:t>
            </a:r>
            <a:r>
              <a:rPr lang="en-US" altLang="ja-JP" b="1" dirty="0"/>
              <a:t>Code-division multiple access</a:t>
            </a:r>
            <a:r>
              <a:rPr lang="en-US" altLang="ja-JP" dirty="0" smtClean="0"/>
              <a:t>): </a:t>
            </a:r>
            <a:r>
              <a:rPr lang="zh-CN" altLang="en-US" dirty="0" smtClean="0"/>
              <a:t>注意</a:t>
            </a:r>
            <a:r>
              <a:rPr lang="en-US" altLang="zh-CN" dirty="0" smtClean="0"/>
              <a:t>CDMA</a:t>
            </a:r>
            <a:r>
              <a:rPr lang="zh-CN" altLang="en-US" dirty="0" smtClean="0"/>
              <a:t>用在无线网络中</a:t>
            </a:r>
            <a:endParaRPr lang="en-US" altLang="ja-JP" dirty="0" smtClean="0"/>
          </a:p>
          <a:p>
            <a:r>
              <a:rPr lang="zh-CN" altLang="en-US" dirty="0" smtClean="0"/>
              <a:t>下图中有</a:t>
            </a:r>
            <a:r>
              <a:rPr lang="en-US" altLang="zh-CN" dirty="0" smtClean="0"/>
              <a:t>2</a:t>
            </a:r>
            <a:r>
              <a:rPr lang="zh-CN" altLang="en-US" dirty="0" smtClean="0"/>
              <a:t>个</a:t>
            </a:r>
            <a:r>
              <a:rPr lang="en-US" altLang="zh-CN" dirty="0" smtClean="0"/>
              <a:t>sender</a:t>
            </a:r>
            <a:r>
              <a:rPr lang="zh-CN" altLang="en-US" dirty="0" smtClean="0"/>
              <a:t>，</a:t>
            </a:r>
            <a:r>
              <a:rPr lang="en-US" altLang="zh-CN" dirty="0" smtClean="0"/>
              <a:t>1</a:t>
            </a:r>
            <a:r>
              <a:rPr lang="zh-CN" altLang="en-US" dirty="0" smtClean="0"/>
              <a:t>个</a:t>
            </a:r>
            <a:r>
              <a:rPr lang="en-US" altLang="zh-CN" dirty="0" smtClean="0"/>
              <a:t>receiver</a:t>
            </a:r>
            <a:r>
              <a:rPr lang="zh-CN" altLang="en-US" dirty="0" smtClean="0"/>
              <a:t>，因为</a:t>
            </a:r>
            <a:r>
              <a:rPr lang="en-US" altLang="zh-CN" dirty="0" smtClean="0"/>
              <a:t>receiver</a:t>
            </a:r>
            <a:r>
              <a:rPr lang="zh-CN" altLang="en-US" dirty="0" smtClean="0"/>
              <a:t>和</a:t>
            </a:r>
            <a:r>
              <a:rPr lang="en-US" altLang="zh-CN" dirty="0" smtClean="0"/>
              <a:t>sender1</a:t>
            </a:r>
            <a:r>
              <a:rPr lang="zh-CN" altLang="en-US" dirty="0" smtClean="0"/>
              <a:t>有一样的</a:t>
            </a:r>
            <a:r>
              <a:rPr lang="en-US" altLang="zh-CN" dirty="0" smtClean="0"/>
              <a:t>code</a:t>
            </a:r>
            <a:r>
              <a:rPr lang="zh-CN" altLang="en-US" dirty="0" smtClean="0"/>
              <a:t>，所以才能区别两个</a:t>
            </a:r>
            <a:r>
              <a:rPr lang="en-US" altLang="zh-CN" dirty="0" smtClean="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smtClean="0"/>
              <a:t>要传输的</a:t>
            </a:r>
            <a:r>
              <a:rPr kumimoji="1" lang="en-US" altLang="zh-CN" dirty="0" smtClean="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smtClean="0"/>
              <a:t>Encoding</a:t>
            </a:r>
            <a:r>
              <a:rPr kumimoji="1" lang="zh-CN" altLang="en-US" dirty="0" smtClean="0"/>
              <a:t>用</a:t>
            </a:r>
            <a:r>
              <a:rPr kumimoji="1" lang="en-US" altLang="zh-CN" dirty="0" smtClean="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smtClean="0"/>
              <a:t>Receiver</a:t>
            </a:r>
            <a:r>
              <a:rPr kumimoji="1" lang="zh-CN" altLang="en-US" dirty="0" smtClean="0"/>
              <a:t>和</a:t>
            </a:r>
            <a:r>
              <a:rPr kumimoji="1" lang="en-US" altLang="zh-CN" dirty="0" smtClean="0"/>
              <a:t>sender1</a:t>
            </a:r>
            <a:r>
              <a:rPr kumimoji="1" lang="zh-CN" altLang="en-US" dirty="0" smtClean="0"/>
              <a:t>有一样的</a:t>
            </a:r>
            <a:r>
              <a:rPr kumimoji="1" lang="en-US" altLang="zh-CN" dirty="0" smtClean="0"/>
              <a:t>encoding</a:t>
            </a:r>
            <a:r>
              <a:rPr kumimoji="1" lang="zh-CN" altLang="en-US" dirty="0" smtClean="0"/>
              <a:t>用</a:t>
            </a:r>
            <a:r>
              <a:rPr kumimoji="1" lang="en-US" altLang="zh-CN" dirty="0" smtClean="0"/>
              <a:t>code</a:t>
            </a:r>
            <a:r>
              <a:rPr kumimoji="1" lang="zh-CN" altLang="en-US" dirty="0" smtClean="0"/>
              <a:t>，才能正常</a:t>
            </a:r>
            <a:r>
              <a:rPr kumimoji="1" lang="en-US" altLang="zh-CN" dirty="0" smtClean="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smtClean="0">
                <a:solidFill>
                  <a:srgbClr val="FF0000"/>
                </a:solidFill>
              </a:rPr>
              <a:t>CSMA</a:t>
            </a:r>
            <a:r>
              <a:rPr kumimoji="1" lang="en-US" altLang="ja-JP" dirty="0" smtClean="0">
                <a:solidFill>
                  <a:srgbClr val="FF0000"/>
                </a:solidFill>
              </a:rPr>
              <a:t> </a:t>
            </a:r>
            <a:r>
              <a:rPr kumimoji="1" lang="en-US" altLang="ja-JP" dirty="0" smtClean="0"/>
              <a:t>(</a:t>
            </a:r>
            <a:r>
              <a:rPr lang="en-US" altLang="ja-JP" dirty="0"/>
              <a:t>Carrier Sense Multiple Access</a:t>
            </a:r>
            <a:r>
              <a:rPr kumimoji="1" lang="en-US" altLang="ja-JP" dirty="0" smtClean="0"/>
              <a:t>)</a:t>
            </a:r>
          </a:p>
          <a:p>
            <a:r>
              <a:rPr lang="en-US" altLang="ja-JP" dirty="0" smtClean="0"/>
              <a:t>CSMA/CD</a:t>
            </a:r>
            <a:r>
              <a:rPr lang="zh-CN" altLang="en-US" dirty="0" smtClean="0"/>
              <a:t>，每个</a:t>
            </a:r>
            <a:r>
              <a:rPr lang="en-US" altLang="zh-CN" dirty="0" smtClean="0"/>
              <a:t>Node</a:t>
            </a:r>
            <a:r>
              <a:rPr lang="zh-CN" altLang="en-US" dirty="0" smtClean="0"/>
              <a:t>必须遵守以下</a:t>
            </a:r>
            <a:r>
              <a:rPr lang="en-US" altLang="zh-CN" dirty="0" smtClean="0"/>
              <a:t>2</a:t>
            </a:r>
            <a:r>
              <a:rPr lang="zh-CN" altLang="en-US" dirty="0" smtClean="0"/>
              <a:t>个原则，注意</a:t>
            </a:r>
            <a:r>
              <a:rPr lang="en-US" altLang="zh-CN" dirty="0" smtClean="0"/>
              <a:t>:CSMA/CD</a:t>
            </a:r>
            <a:r>
              <a:rPr lang="zh-CN" altLang="en-US" dirty="0" smtClean="0"/>
              <a:t>用在</a:t>
            </a:r>
            <a:r>
              <a:rPr lang="en-US" altLang="zh-CN" dirty="0" smtClean="0"/>
              <a:t>Ethernet</a:t>
            </a:r>
            <a:r>
              <a:rPr lang="zh-CN" altLang="en-US" dirty="0" smtClean="0"/>
              <a:t>中</a:t>
            </a:r>
            <a:endParaRPr kumimoji="1" lang="en-US" altLang="ja-JP" dirty="0" smtClean="0"/>
          </a:p>
          <a:p>
            <a:pPr marL="342900" indent="-342900">
              <a:buFont typeface="+mj-lt"/>
              <a:buAutoNum type="arabicPeriod"/>
            </a:pPr>
            <a:r>
              <a:rPr lang="en-US" altLang="ja-JP" i="1" dirty="0"/>
              <a:t>Listen before speaking</a:t>
            </a:r>
            <a:r>
              <a:rPr lang="en-US" altLang="ja-JP" i="1" dirty="0" smtClean="0"/>
              <a:t>.</a:t>
            </a:r>
          </a:p>
          <a:p>
            <a:pPr marL="342900" indent="-342900">
              <a:buFont typeface="+mj-lt"/>
              <a:buAutoNum type="arabicPeriod"/>
            </a:pPr>
            <a:r>
              <a:rPr lang="en-US" altLang="ja-JP" i="1" dirty="0"/>
              <a:t>If someone else begins talking at the same time, stop </a:t>
            </a:r>
            <a:r>
              <a:rPr lang="en-US" altLang="ja-JP" i="1" dirty="0" smtClean="0"/>
              <a:t>talking</a:t>
            </a:r>
          </a:p>
          <a:p>
            <a:r>
              <a:rPr kumimoji="1" lang="en-US" altLang="zh-CN" dirty="0" smtClean="0"/>
              <a:t>CSMA/CA</a:t>
            </a:r>
            <a:r>
              <a:rPr kumimoji="1" lang="zh-CN" altLang="en-US" dirty="0" smtClean="0"/>
              <a:t>，用两个新的</a:t>
            </a:r>
            <a:r>
              <a:rPr kumimoji="1" lang="en-US" altLang="zh-CN" dirty="0" smtClean="0"/>
              <a:t>Packet</a:t>
            </a:r>
            <a:r>
              <a:rPr kumimoji="1" lang="zh-CN" altLang="en-US" dirty="0" smtClean="0"/>
              <a:t>，</a:t>
            </a:r>
            <a:r>
              <a:rPr kumimoji="1" lang="en-US" altLang="zh-CN" dirty="0" smtClean="0"/>
              <a:t>RTS (Request to Send)</a:t>
            </a:r>
            <a:r>
              <a:rPr kumimoji="1" lang="zh-CN" altLang="en-US" dirty="0" smtClean="0"/>
              <a:t>和</a:t>
            </a:r>
            <a:r>
              <a:rPr kumimoji="1" lang="en-US" altLang="zh-CN" dirty="0" smtClean="0"/>
              <a:t>CTS (Clear to Send)</a:t>
            </a:r>
            <a:r>
              <a:rPr kumimoji="1" lang="zh-CN" altLang="en-US" dirty="0" smtClean="0"/>
              <a:t>来</a:t>
            </a:r>
            <a:r>
              <a:rPr kumimoji="1" lang="en-US" altLang="zh-CN" smtClean="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116" y="0"/>
            <a:ext cx="6193362" cy="4524315"/>
          </a:xfrm>
          <a:prstGeom prst="rect">
            <a:avLst/>
          </a:prstGeom>
        </p:spPr>
        <p:txBody>
          <a:bodyPr wrap="non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smtClean="0"/>
              <a:t>怎样知道我在用的是什么</a:t>
            </a:r>
            <a:endParaRPr lang="en-US" altLang="zh-CN" dirty="0" smtClean="0"/>
          </a:p>
          <a:p>
            <a:pPr marL="285750" indent="-285750">
              <a:buFont typeface="Arial" panose="020B0604020202020204" pitchFamily="34" charset="0"/>
              <a:buChar char="•"/>
            </a:pPr>
            <a:r>
              <a:rPr lang="zh-CN" altLang="en-US" dirty="0" smtClean="0"/>
              <a:t>在</a:t>
            </a:r>
            <a:r>
              <a:rPr lang="en-US" altLang="zh-CN" dirty="0" smtClean="0"/>
              <a:t>terminal</a:t>
            </a:r>
            <a:r>
              <a:rPr lang="zh-CN" altLang="en-US" dirty="0" smtClean="0"/>
              <a:t>中输入以下命令</a:t>
            </a:r>
            <a:endParaRPr lang="en-US" altLang="zh-CN" dirty="0" smtClean="0"/>
          </a:p>
          <a:p>
            <a:pPr marL="742950" lvl="1" indent="-285750">
              <a:buFont typeface="Arial" panose="020B0604020202020204" pitchFamily="34" charset="0"/>
              <a:buChar char="•"/>
            </a:pPr>
            <a:r>
              <a:rPr lang="en-US" altLang="zh-CN" dirty="0" smtClean="0"/>
              <a:t>Echo $0</a:t>
            </a:r>
            <a:endParaRPr lang="en-US" altLang="ja-JP" dirty="0" smtClean="0"/>
          </a:p>
          <a:p>
            <a:pPr marL="742950" lvl="1" indent="-285750">
              <a:buFont typeface="Arial" panose="020B0604020202020204" pitchFamily="34" charset="0"/>
              <a:buChar char="•"/>
            </a:pPr>
            <a:r>
              <a:rPr lang="en-US" altLang="ja-JP" dirty="0" smtClean="0"/>
              <a:t>$0</a:t>
            </a:r>
            <a:r>
              <a:rPr lang="zh-CN" altLang="en-US" dirty="0" smtClean="0"/>
              <a:t>在每个</a:t>
            </a:r>
            <a:r>
              <a:rPr lang="en-US" altLang="zh-CN" dirty="0" smtClean="0"/>
              <a:t>program</a:t>
            </a:r>
            <a:r>
              <a:rPr lang="zh-CN" altLang="en-US" dirty="0" smtClean="0"/>
              <a:t>中被定义为 </a:t>
            </a:r>
            <a:r>
              <a:rPr lang="en-US" altLang="zh-CN" dirty="0" smtClean="0"/>
              <a:t>name of running process</a:t>
            </a:r>
            <a:endParaRPr lang="en-US" altLang="ja-JP" dirty="0" smtClean="0"/>
          </a:p>
          <a:p>
            <a:r>
              <a:rPr lang="zh-CN" altLang="en-US" dirty="0" smtClean="0"/>
              <a:t>怎样</a:t>
            </a:r>
            <a:r>
              <a:rPr lang="en-US" altLang="zh-CN" dirty="0" smtClean="0"/>
              <a:t>print</a:t>
            </a:r>
            <a:r>
              <a:rPr lang="zh-CN" altLang="en-US" dirty="0" smtClean="0"/>
              <a:t>所有</a:t>
            </a:r>
            <a:r>
              <a:rPr lang="en-US" altLang="zh-CN" dirty="0" smtClean="0"/>
              <a:t>network connection</a:t>
            </a:r>
          </a:p>
          <a:p>
            <a:pPr marL="285750" indent="-285750">
              <a:buFont typeface="Arial" panose="020B0604020202020204" pitchFamily="34" charset="0"/>
              <a:buChar char="•"/>
            </a:pPr>
            <a:r>
              <a:rPr lang="en-US" altLang="ja-JP" dirty="0" err="1" smtClean="0"/>
              <a:t>netstat</a:t>
            </a:r>
            <a:r>
              <a:rPr lang="en-US" altLang="ja-JP" dirty="0" smtClean="0"/>
              <a:t> –a</a:t>
            </a:r>
            <a:endParaRPr lang="en-US" altLang="ja-JP" dirty="0"/>
          </a:p>
          <a:p>
            <a:r>
              <a:rPr lang="zh-CN" altLang="en-US" dirty="0" smtClean="0"/>
              <a:t>怎样显示硬盘空间</a:t>
            </a:r>
            <a:endParaRPr lang="en-US" altLang="zh-CN" dirty="0" smtClean="0"/>
          </a:p>
          <a:p>
            <a:pPr marL="285750" indent="-285750">
              <a:buFont typeface="Arial" panose="020B0604020202020204" pitchFamily="34" charset="0"/>
              <a:buChar char="•"/>
            </a:pPr>
            <a:r>
              <a:rPr lang="en-US" altLang="zh-CN" dirty="0" err="1" smtClean="0"/>
              <a:t>df</a:t>
            </a:r>
            <a:endParaRPr lang="en-US" altLang="zh-CN" dirty="0"/>
          </a:p>
          <a:p>
            <a:endParaRPr lang="en-US" altLang="zh-CN" dirty="0" smtClean="0"/>
          </a:p>
        </p:txBody>
      </p:sp>
    </p:spTree>
    <p:extLst>
      <p:ext uri="{BB962C8B-B14F-4D97-AF65-F5344CB8AC3E}">
        <p14:creationId xmlns:p14="http://schemas.microsoft.com/office/powerpoint/2010/main" val="255985888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smtClean="0">
                <a:solidFill>
                  <a:srgbClr val="FF0000"/>
                </a:solidFill>
              </a:rPr>
              <a:t>Mobile Network</a:t>
            </a:r>
          </a:p>
          <a:p>
            <a:pPr marL="285750" indent="-285750">
              <a:buFont typeface="Arial" panose="020B0604020202020204" pitchFamily="34" charset="0"/>
              <a:buChar char="•"/>
            </a:pPr>
            <a:r>
              <a:rPr kumimoji="1" lang="en-US" altLang="ja-JP" dirty="0" smtClean="0"/>
              <a:t>HLR</a:t>
            </a:r>
            <a:r>
              <a:rPr lang="en-US" altLang="ja-JP" dirty="0" smtClean="0"/>
              <a:t>: Home Location register</a:t>
            </a:r>
          </a:p>
          <a:p>
            <a:pPr marL="742950" lvl="1" indent="-285750">
              <a:buFont typeface="Arial" panose="020B0604020202020204" pitchFamily="34" charset="0"/>
              <a:buChar char="•"/>
            </a:pPr>
            <a:r>
              <a:rPr kumimoji="1" lang="zh-CN" altLang="en-US" dirty="0" smtClean="0"/>
              <a:t>一个</a:t>
            </a:r>
            <a:r>
              <a:rPr kumimoji="1" lang="en-US" altLang="zh-CN" dirty="0" smtClean="0"/>
              <a:t>Database</a:t>
            </a:r>
            <a:r>
              <a:rPr kumimoji="1" lang="zh-CN" altLang="en-US" dirty="0" smtClean="0"/>
              <a:t>来</a:t>
            </a:r>
            <a:r>
              <a:rPr kumimoji="1" lang="en-US" altLang="zh-CN" dirty="0" smtClean="0"/>
              <a:t>map</a:t>
            </a:r>
            <a:r>
              <a:rPr kumimoji="1" lang="zh-CN" altLang="en-US" dirty="0" smtClean="0"/>
              <a:t>电话号码和地址信息</a:t>
            </a:r>
            <a:endParaRPr kumimoji="1" lang="en-US" altLang="zh-CN" dirty="0" smtClean="0"/>
          </a:p>
          <a:p>
            <a:pPr marL="285750" indent="-285750">
              <a:buFont typeface="Arial" panose="020B0604020202020204" pitchFamily="34" charset="0"/>
              <a:buChar char="•"/>
            </a:pPr>
            <a:r>
              <a:rPr kumimoji="1" lang="en-US" altLang="zh-CN" dirty="0" smtClean="0"/>
              <a:t>VLR: visitor location register</a:t>
            </a:r>
          </a:p>
          <a:p>
            <a:pPr marL="742950" lvl="1" indent="-285750">
              <a:buFont typeface="Arial" panose="020B0604020202020204" pitchFamily="34" charset="0"/>
              <a:buChar char="•"/>
            </a:pPr>
            <a:r>
              <a:rPr lang="zh-CN" altLang="en-US" dirty="0" smtClean="0"/>
              <a:t>一个</a:t>
            </a:r>
            <a:r>
              <a:rPr lang="en-US" altLang="zh-CN" dirty="0" smtClean="0"/>
              <a:t>Database</a:t>
            </a:r>
            <a:r>
              <a:rPr lang="zh-CN" altLang="en-US" dirty="0" smtClean="0"/>
              <a:t>来存储这个区域的暂时</a:t>
            </a:r>
            <a:r>
              <a:rPr lang="en-US" altLang="zh-CN" dirty="0" smtClean="0"/>
              <a:t>visitor</a:t>
            </a:r>
          </a:p>
          <a:p>
            <a:pPr marL="285750" indent="-285750">
              <a:buFont typeface="Arial" panose="020B0604020202020204" pitchFamily="34" charset="0"/>
              <a:buChar char="•"/>
            </a:pPr>
            <a:r>
              <a:rPr kumimoji="1" lang="en-US" altLang="zh-CN" dirty="0" smtClean="0"/>
              <a:t>MSC</a:t>
            </a:r>
            <a:r>
              <a:rPr kumimoji="1" lang="zh-CN" altLang="en-US" dirty="0" smtClean="0"/>
              <a:t>：</a:t>
            </a:r>
            <a:r>
              <a:rPr kumimoji="1" lang="en-US" altLang="zh-CN" dirty="0" smtClean="0"/>
              <a:t>Mobile Service switching center</a:t>
            </a:r>
          </a:p>
          <a:p>
            <a:pPr marL="285750" indent="-285750">
              <a:buFont typeface="Arial" panose="020B0604020202020204" pitchFamily="34" charset="0"/>
              <a:buChar char="•"/>
            </a:pPr>
            <a:r>
              <a:rPr lang="en-US" altLang="zh-CN" dirty="0" smtClean="0"/>
              <a:t>Roaming  number</a:t>
            </a:r>
            <a:r>
              <a:rPr lang="zh-CN" altLang="en-US" dirty="0" smtClean="0"/>
              <a:t>：</a:t>
            </a:r>
            <a:r>
              <a:rPr lang="en-US" altLang="zh-CN" dirty="0" smtClean="0"/>
              <a:t>mobile user</a:t>
            </a:r>
            <a:r>
              <a:rPr lang="zh-CN" altLang="en-US" dirty="0" smtClean="0"/>
              <a:t>在</a:t>
            </a:r>
            <a:r>
              <a:rPr lang="en-US" altLang="zh-CN" dirty="0" smtClean="0"/>
              <a:t>home</a:t>
            </a:r>
            <a:r>
              <a:rPr lang="zh-CN" altLang="en-US" dirty="0" smtClean="0"/>
              <a:t>附近时，就是手机号码；不在附近的时候，是</a:t>
            </a:r>
            <a:r>
              <a:rPr lang="en-US" altLang="zh-CN" dirty="0" smtClean="0"/>
              <a:t>VLR</a:t>
            </a:r>
            <a:r>
              <a:rPr lang="zh-CN" altLang="en-US" dirty="0" smtClean="0"/>
              <a:t>给的一个暂时号码</a:t>
            </a:r>
            <a:endParaRPr lang="en-US" altLang="zh-CN" dirty="0" smtClean="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smtClean="0"/>
              <a:t>Correspondent</a:t>
            </a:r>
            <a:r>
              <a:rPr lang="zh-CN" altLang="en-US" dirty="0" smtClean="0"/>
              <a:t>拨打</a:t>
            </a:r>
            <a:r>
              <a:rPr lang="en-US" altLang="zh-CN" dirty="0" smtClean="0"/>
              <a:t>Mobile User</a:t>
            </a:r>
            <a:r>
              <a:rPr lang="zh-CN" altLang="en-US" dirty="0" smtClean="0"/>
              <a:t>电话号码</a:t>
            </a:r>
            <a:endParaRPr lang="en-US" altLang="zh-CN" dirty="0" smtClean="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smtClean="0"/>
              <a:t>Home MSC</a:t>
            </a:r>
            <a:r>
              <a:rPr lang="zh-CN" altLang="en-US" dirty="0" smtClean="0"/>
              <a:t>查询</a:t>
            </a:r>
            <a:r>
              <a:rPr lang="en-US" altLang="zh-CN" dirty="0" smtClean="0"/>
              <a:t>HLR</a:t>
            </a:r>
            <a:r>
              <a:rPr lang="zh-CN" altLang="en-US" dirty="0" smtClean="0"/>
              <a:t>来获取</a:t>
            </a:r>
            <a:r>
              <a:rPr lang="en-US" altLang="zh-CN" dirty="0" smtClean="0"/>
              <a:t>Mobile User</a:t>
            </a:r>
            <a:r>
              <a:rPr lang="zh-CN" altLang="en-US" dirty="0" smtClean="0"/>
              <a:t>的地址</a:t>
            </a:r>
            <a:endParaRPr lang="en-US" altLang="zh-CN" dirty="0" smtClean="0"/>
          </a:p>
          <a:p>
            <a:r>
              <a:rPr lang="zh-CN" altLang="en-US" dirty="0" smtClean="0"/>
              <a:t>（如果</a:t>
            </a:r>
            <a:r>
              <a:rPr lang="en-US" altLang="zh-CN" dirty="0" smtClean="0"/>
              <a:t>Mobile User</a:t>
            </a:r>
            <a:r>
              <a:rPr lang="zh-CN" altLang="en-US" dirty="0" smtClean="0"/>
              <a:t>在</a:t>
            </a:r>
            <a:r>
              <a:rPr lang="en-US" altLang="zh-CN" dirty="0" smtClean="0"/>
              <a:t>home</a:t>
            </a:r>
            <a:r>
              <a:rPr lang="zh-CN" altLang="en-US" dirty="0" smtClean="0"/>
              <a:t>附近，直接返回</a:t>
            </a:r>
            <a:r>
              <a:rPr lang="en-US" altLang="zh-CN" dirty="0" smtClean="0"/>
              <a:t>roaming number</a:t>
            </a:r>
            <a:r>
              <a:rPr lang="zh-CN" altLang="en-US" dirty="0" smtClean="0"/>
              <a:t>；如果不在附近，则返回</a:t>
            </a:r>
            <a:r>
              <a:rPr lang="en-US" altLang="zh-CN" dirty="0" smtClean="0"/>
              <a:t>VLR</a:t>
            </a:r>
            <a:r>
              <a:rPr lang="zh-CN" altLang="en-US" dirty="0" smtClean="0"/>
              <a:t>地址）</a:t>
            </a:r>
            <a:endParaRPr lang="en-US" altLang="zh-CN" dirty="0" smtClean="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smtClean="0"/>
              <a:t>如果</a:t>
            </a:r>
            <a:r>
              <a:rPr lang="en-US" altLang="zh-CN" dirty="0" smtClean="0"/>
              <a:t>Mobile User</a:t>
            </a:r>
            <a:r>
              <a:rPr lang="zh-CN" altLang="en-US" dirty="0" smtClean="0"/>
              <a:t>不在</a:t>
            </a:r>
            <a:r>
              <a:rPr lang="en-US" altLang="zh-CN" dirty="0" smtClean="0"/>
              <a:t>home</a:t>
            </a:r>
            <a:r>
              <a:rPr lang="zh-CN" altLang="en-US" dirty="0" smtClean="0"/>
              <a:t>附近，</a:t>
            </a:r>
            <a:r>
              <a:rPr lang="en-US" altLang="zh-CN" dirty="0" smtClean="0"/>
              <a:t>Home MSC</a:t>
            </a:r>
            <a:r>
              <a:rPr lang="zh-CN" altLang="en-US" dirty="0" smtClean="0"/>
              <a:t>查询</a:t>
            </a:r>
            <a:r>
              <a:rPr lang="en-US" altLang="zh-CN" dirty="0" smtClean="0"/>
              <a:t>VLR</a:t>
            </a:r>
            <a:r>
              <a:rPr lang="zh-CN" altLang="en-US" dirty="0" smtClean="0"/>
              <a:t>，</a:t>
            </a:r>
            <a:r>
              <a:rPr lang="en-US" altLang="zh-CN" dirty="0" smtClean="0"/>
              <a:t>VLR</a:t>
            </a:r>
            <a:r>
              <a:rPr lang="zh-CN" altLang="en-US" dirty="0" smtClean="0"/>
              <a:t>返回</a:t>
            </a:r>
            <a:r>
              <a:rPr lang="en-US" altLang="zh-CN" dirty="0" smtClean="0"/>
              <a:t>roaming </a:t>
            </a:r>
            <a:r>
              <a:rPr lang="en-US" altLang="zh-CN" dirty="0"/>
              <a:t>n</a:t>
            </a:r>
            <a:r>
              <a:rPr lang="en-US" altLang="zh-CN" dirty="0" smtClean="0"/>
              <a:t>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smtClean="0">
                <a:solidFill>
                  <a:srgbClr val="FF0000"/>
                </a:solidFill>
              </a:rPr>
              <a:t>一下</a:t>
            </a:r>
            <a:r>
              <a:rPr kumimoji="1" lang="en-US" altLang="zh-CN" b="1" dirty="0" smtClean="0">
                <a:solidFill>
                  <a:srgbClr val="FF0000"/>
                </a:solidFill>
              </a:rPr>
              <a:t>step</a:t>
            </a:r>
            <a:r>
              <a:rPr kumimoji="1" lang="zh-CN" altLang="en-US" b="1" dirty="0" smtClean="0">
                <a:solidFill>
                  <a:srgbClr val="FF0000"/>
                </a:solidFill>
              </a:rPr>
              <a:t>解释当</a:t>
            </a:r>
            <a:r>
              <a:rPr kumimoji="1" lang="en-US" altLang="zh-CN" b="1" dirty="0" smtClean="0">
                <a:solidFill>
                  <a:srgbClr val="FF0000"/>
                </a:solidFill>
              </a:rPr>
              <a:t>mobile user</a:t>
            </a:r>
            <a:r>
              <a:rPr kumimoji="1" lang="zh-CN" altLang="en-US" b="1" dirty="0" smtClean="0">
                <a:solidFill>
                  <a:srgbClr val="FF0000"/>
                </a:solidFill>
              </a:rPr>
              <a:t>从老地方移动到新地方时</a:t>
            </a:r>
            <a:r>
              <a:rPr kumimoji="1" lang="en-US" altLang="zh-CN" b="1" dirty="0" smtClean="0">
                <a:solidFill>
                  <a:srgbClr val="FF0000"/>
                </a:solidFill>
              </a:rPr>
              <a:t>handoff</a:t>
            </a:r>
            <a:r>
              <a:rPr kumimoji="1" lang="zh-CN" altLang="en-US" b="1" dirty="0" smtClean="0">
                <a:solidFill>
                  <a:srgbClr val="FF0000"/>
                </a:solidFill>
              </a:rPr>
              <a:t>的流程</a:t>
            </a:r>
            <a:endParaRPr kumimoji="1" lang="en-US" altLang="zh-CN" b="1" dirty="0" smtClean="0">
              <a:solidFill>
                <a:srgbClr val="FF0000"/>
              </a:solidFill>
            </a:endParaRPr>
          </a:p>
          <a:p>
            <a:pPr marL="342900" indent="-342900">
              <a:buFont typeface="+mj-lt"/>
              <a:buAutoNum type="arabicPeriod"/>
            </a:pPr>
            <a:r>
              <a:rPr kumimoji="1" lang="zh-CN" altLang="en-US" dirty="0" smtClean="0"/>
              <a:t>老</a:t>
            </a:r>
            <a:r>
              <a:rPr kumimoji="1" lang="en-US" altLang="zh-CN" dirty="0" smtClean="0"/>
              <a:t>BS</a:t>
            </a:r>
            <a:r>
              <a:rPr kumimoji="1" lang="zh-CN" altLang="en-US" dirty="0" smtClean="0"/>
              <a:t>告诉</a:t>
            </a:r>
            <a:r>
              <a:rPr kumimoji="1" lang="en-US" altLang="zh-CN" dirty="0" smtClean="0"/>
              <a:t>VLR</a:t>
            </a:r>
            <a:r>
              <a:rPr kumimoji="1" lang="zh-CN" altLang="en-US" dirty="0" smtClean="0"/>
              <a:t>那个</a:t>
            </a:r>
            <a:r>
              <a:rPr kumimoji="1" lang="en-US" altLang="zh-CN" dirty="0" smtClean="0"/>
              <a:t>mobile User</a:t>
            </a:r>
            <a:r>
              <a:rPr kumimoji="1" lang="zh-CN" altLang="en-US" dirty="0" smtClean="0"/>
              <a:t>需要</a:t>
            </a:r>
            <a:r>
              <a:rPr kumimoji="1" lang="en-US" altLang="zh-CN" dirty="0" smtClean="0"/>
              <a:t>Hand off</a:t>
            </a:r>
          </a:p>
          <a:p>
            <a:pPr marL="342900" indent="-342900">
              <a:buFont typeface="+mj-lt"/>
              <a:buAutoNum type="arabicPeriod"/>
            </a:pPr>
            <a:r>
              <a:rPr lang="en-US" altLang="zh-CN" dirty="0" smtClean="0"/>
              <a:t>VLR</a:t>
            </a:r>
            <a:r>
              <a:rPr lang="zh-CN" altLang="en-US" dirty="0" smtClean="0"/>
              <a:t>告诉新</a:t>
            </a:r>
            <a:r>
              <a:rPr lang="en-US" altLang="zh-CN" dirty="0" smtClean="0"/>
              <a:t>BS</a:t>
            </a:r>
            <a:r>
              <a:rPr lang="zh-CN" altLang="en-US" dirty="0" smtClean="0"/>
              <a:t>那个</a:t>
            </a:r>
            <a:r>
              <a:rPr lang="en-US" altLang="zh-CN" dirty="0" smtClean="0"/>
              <a:t>Mobile User</a:t>
            </a:r>
            <a:r>
              <a:rPr lang="zh-CN" altLang="en-US" dirty="0" smtClean="0"/>
              <a:t>要去了</a:t>
            </a:r>
            <a:endParaRPr lang="en-US" altLang="zh-CN" dirty="0" smtClean="0"/>
          </a:p>
          <a:p>
            <a:pPr marL="342900" indent="-342900">
              <a:buFont typeface="+mj-lt"/>
              <a:buAutoNum type="arabicPeriod"/>
            </a:pPr>
            <a:r>
              <a:rPr lang="zh-CN" altLang="en-US" dirty="0" smtClean="0"/>
              <a:t>新</a:t>
            </a:r>
            <a:r>
              <a:rPr lang="en-US" altLang="zh-CN" dirty="0" smtClean="0"/>
              <a:t>BS</a:t>
            </a:r>
            <a:r>
              <a:rPr lang="zh-CN" altLang="en-US" dirty="0" smtClean="0"/>
              <a:t>准备</a:t>
            </a:r>
            <a:r>
              <a:rPr lang="en-US" altLang="zh-CN" dirty="0" smtClean="0"/>
              <a:t>radio channel</a:t>
            </a:r>
            <a:r>
              <a:rPr lang="zh-CN" altLang="en-US" dirty="0" smtClean="0"/>
              <a:t>等准备工作</a:t>
            </a:r>
            <a:endParaRPr lang="en-US" altLang="zh-CN" dirty="0" smtClean="0"/>
          </a:p>
          <a:p>
            <a:pPr marL="342900" indent="-342900">
              <a:buFont typeface="+mj-lt"/>
              <a:buAutoNum type="arabicPeriod"/>
            </a:pPr>
            <a:r>
              <a:rPr kumimoji="1" lang="zh-CN" altLang="en-US" dirty="0" smtClean="0"/>
              <a:t>新</a:t>
            </a:r>
            <a:r>
              <a:rPr kumimoji="1" lang="en-US" altLang="zh-CN" dirty="0" smtClean="0"/>
              <a:t>BS</a:t>
            </a:r>
            <a:r>
              <a:rPr kumimoji="1" lang="zh-CN" altLang="en-US" dirty="0" smtClean="0"/>
              <a:t>告诉</a:t>
            </a:r>
            <a:r>
              <a:rPr kumimoji="1" lang="en-US" altLang="zh-CN" dirty="0" smtClean="0"/>
              <a:t>VLR</a:t>
            </a:r>
            <a:r>
              <a:rPr kumimoji="1" lang="zh-CN" altLang="en-US" dirty="0" smtClean="0"/>
              <a:t>和</a:t>
            </a:r>
            <a:r>
              <a:rPr lang="zh-CN" altLang="en-US" dirty="0" smtClean="0"/>
              <a:t>老</a:t>
            </a:r>
            <a:r>
              <a:rPr lang="en-US" altLang="zh-CN" dirty="0" smtClean="0"/>
              <a:t>BS</a:t>
            </a:r>
            <a:r>
              <a:rPr lang="zh-CN" altLang="en-US" dirty="0" smtClean="0"/>
              <a:t>准备工作已经做完</a:t>
            </a:r>
            <a:endParaRPr lang="en-US" altLang="zh-CN" dirty="0" smtClean="0"/>
          </a:p>
          <a:p>
            <a:pPr marL="342900" indent="-342900">
              <a:buFont typeface="+mj-lt"/>
              <a:buAutoNum type="arabicPeriod"/>
            </a:pPr>
            <a:r>
              <a:rPr kumimoji="1" lang="zh-CN" altLang="en-US" dirty="0" smtClean="0"/>
              <a:t>老</a:t>
            </a:r>
            <a:r>
              <a:rPr kumimoji="1" lang="en-US" altLang="zh-CN" dirty="0" smtClean="0"/>
              <a:t>BS</a:t>
            </a:r>
            <a:r>
              <a:rPr kumimoji="1" lang="zh-CN" altLang="en-US" dirty="0" smtClean="0"/>
              <a:t>告诉</a:t>
            </a:r>
            <a:r>
              <a:rPr kumimoji="1" lang="en-US" altLang="zh-CN" dirty="0" smtClean="0"/>
              <a:t>mobile User</a:t>
            </a:r>
            <a:r>
              <a:rPr kumimoji="1" lang="zh-CN" altLang="en-US" dirty="0" smtClean="0"/>
              <a:t>其应该进行</a:t>
            </a:r>
            <a:r>
              <a:rPr kumimoji="1" lang="en-US" altLang="zh-CN" dirty="0" smtClean="0"/>
              <a:t>handoff process</a:t>
            </a:r>
          </a:p>
          <a:p>
            <a:pPr marL="342900" indent="-342900">
              <a:buFont typeface="+mj-lt"/>
              <a:buAutoNum type="arabicPeriod"/>
            </a:pPr>
            <a:r>
              <a:rPr lang="zh-CN" altLang="en-US" dirty="0" smtClean="0"/>
              <a:t>新</a:t>
            </a:r>
            <a:r>
              <a:rPr lang="en-US" altLang="zh-CN" dirty="0" smtClean="0"/>
              <a:t>BS</a:t>
            </a:r>
            <a:r>
              <a:rPr lang="zh-CN" altLang="en-US" dirty="0" smtClean="0"/>
              <a:t>和</a:t>
            </a:r>
            <a:r>
              <a:rPr lang="en-US" altLang="zh-CN" dirty="0" smtClean="0"/>
              <a:t>Mobile User</a:t>
            </a:r>
            <a:r>
              <a:rPr lang="zh-CN" altLang="en-US" dirty="0" smtClean="0"/>
              <a:t>通信，交换信息</a:t>
            </a:r>
            <a:endParaRPr lang="en-US" altLang="zh-CN" dirty="0" smtClean="0"/>
          </a:p>
          <a:p>
            <a:pPr marL="342900" indent="-342900">
              <a:buFont typeface="+mj-lt"/>
              <a:buAutoNum type="arabicPeriod"/>
            </a:pPr>
            <a:r>
              <a:rPr kumimoji="1" lang="en-US" altLang="zh-CN" dirty="0" smtClean="0"/>
              <a:t>Mobile user</a:t>
            </a:r>
            <a:r>
              <a:rPr kumimoji="1" lang="zh-CN" altLang="en-US" dirty="0" smtClean="0"/>
              <a:t>通过新</a:t>
            </a:r>
            <a:r>
              <a:rPr kumimoji="1" lang="en-US" altLang="zh-CN" dirty="0" smtClean="0"/>
              <a:t>BS</a:t>
            </a:r>
            <a:r>
              <a:rPr kumimoji="1" lang="zh-CN" altLang="en-US" dirty="0" smtClean="0"/>
              <a:t>送信</a:t>
            </a:r>
            <a:r>
              <a:rPr kumimoji="1" lang="en-US" altLang="zh-CN" dirty="0" smtClean="0"/>
              <a:t>handoff</a:t>
            </a:r>
            <a:r>
              <a:rPr kumimoji="1" lang="zh-CN" altLang="en-US" dirty="0" smtClean="0"/>
              <a:t>给</a:t>
            </a:r>
            <a:r>
              <a:rPr kumimoji="1" lang="en-US" altLang="zh-CN" dirty="0" smtClean="0"/>
              <a:t>VLR</a:t>
            </a:r>
            <a:r>
              <a:rPr kumimoji="1" lang="zh-CN" altLang="en-US" dirty="0" smtClean="0"/>
              <a:t>，</a:t>
            </a:r>
            <a:r>
              <a:rPr kumimoji="1" lang="en-US" altLang="zh-CN" dirty="0" smtClean="0"/>
              <a:t>VLR</a:t>
            </a:r>
            <a:r>
              <a:rPr kumimoji="1" lang="zh-CN" altLang="en-US" dirty="0" smtClean="0"/>
              <a:t>更新自己</a:t>
            </a:r>
            <a:r>
              <a:rPr kumimoji="1" lang="en-US" altLang="zh-CN" dirty="0" smtClean="0"/>
              <a:t>database</a:t>
            </a:r>
          </a:p>
          <a:p>
            <a:pPr marL="342900" indent="-342900">
              <a:buFont typeface="+mj-lt"/>
              <a:buAutoNum type="arabicPeriod"/>
            </a:pPr>
            <a:r>
              <a:rPr lang="zh-CN" altLang="en-US" dirty="0" smtClean="0"/>
              <a:t>老</a:t>
            </a:r>
            <a:r>
              <a:rPr lang="en-US" altLang="zh-CN" dirty="0" smtClean="0"/>
              <a:t>BS</a:t>
            </a:r>
            <a:r>
              <a:rPr lang="zh-CN" altLang="en-US" dirty="0" smtClean="0"/>
              <a:t>解放以前</a:t>
            </a:r>
            <a:r>
              <a:rPr lang="en-US" altLang="zh-CN" dirty="0" smtClean="0"/>
              <a:t>mobile user</a:t>
            </a:r>
            <a:r>
              <a:rPr lang="zh-CN" altLang="en-US" dirty="0" smtClean="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smtClean="0"/>
              <a:t>VLR</a:t>
            </a:r>
            <a:r>
              <a:rPr kumimoji="1" lang="zh-CN" altLang="en-US" dirty="0" smtClean="0"/>
              <a:t>和</a:t>
            </a:r>
            <a:r>
              <a:rPr kumimoji="1" lang="en-US" altLang="zh-CN" dirty="0" smtClean="0"/>
              <a:t>Visited MSC</a:t>
            </a:r>
            <a:r>
              <a:rPr kumimoji="1" lang="zh-CN" altLang="en-US" dirty="0" smtClean="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6"/>
            </a:endParaRPr>
          </a:p>
          <a:p>
            <a:r>
              <a:rPr lang="en-US" altLang="ja-JP" dirty="0">
                <a:hlinkClick r:id="rId6"/>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xmlns="" val="20000"/>
                    </a:ext>
                  </a:extLst>
                </a:gridCol>
                <a:gridCol w="3260360">
                  <a:extLst>
                    <a:ext uri="{9D8B030D-6E8A-4147-A177-3AD203B41FA5}">
                      <a16:colId xmlns:a16="http://schemas.microsoft.com/office/drawing/2014/main" xmlns="" val="20001"/>
                    </a:ext>
                  </a:extLst>
                </a:gridCol>
                <a:gridCol w="1363169">
                  <a:extLst>
                    <a:ext uri="{9D8B030D-6E8A-4147-A177-3AD203B41FA5}">
                      <a16:colId xmlns:a16="http://schemas.microsoft.com/office/drawing/2014/main" xmlns=""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xmlns=""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Message</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6801"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Functional Safety 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xmlns="" val="20000"/>
                    </a:ext>
                  </a:extLst>
                </a:gridCol>
                <a:gridCol w="7854005">
                  <a:extLst>
                    <a:ext uri="{9D8B030D-6E8A-4147-A177-3AD203B41FA5}">
                      <a16:colId xmlns:a16="http://schemas.microsoft.com/office/drawing/2014/main" xmlns=""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xmlns=""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xmlns=""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xmlns=""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a16="http://schemas.microsoft.com/office/drawing/2014/main" xmlns="" val="20000"/>
                    </a:ext>
                  </a:extLst>
                </a:gridCol>
                <a:gridCol w="3963574">
                  <a:extLst>
                    <a:ext uri="{9D8B030D-6E8A-4147-A177-3AD203B41FA5}">
                      <a16:colId xmlns:a16="http://schemas.microsoft.com/office/drawing/2014/main" xmlns="" val="20001"/>
                    </a:ext>
                  </a:extLst>
                </a:gridCol>
                <a:gridCol w="4459021">
                  <a:extLst>
                    <a:ext uri="{9D8B030D-6E8A-4147-A177-3AD203B41FA5}">
                      <a16:colId xmlns:a16="http://schemas.microsoft.com/office/drawing/2014/main" xmlns=""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xmlns=""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xmlns=""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xmlns=""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xmlns=""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xmlns=""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xmlns="" val="20000"/>
                    </a:ext>
                  </a:extLst>
                </a:gridCol>
                <a:gridCol w="6108960">
                  <a:extLst>
                    <a:ext uri="{9D8B030D-6E8A-4147-A177-3AD203B41FA5}">
                      <a16:colId xmlns:a16="http://schemas.microsoft.com/office/drawing/2014/main" xmlns=""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xmlns=""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xmlns=""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xmlns=""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xmlns=""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xmlns=""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xmlns=""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987824" y="6833693"/>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3295650">
                  <a:extLst>
                    <a:ext uri="{9D8B030D-6E8A-4147-A177-3AD203B41FA5}">
                      <a16:colId xmlns:a16="http://schemas.microsoft.com/office/drawing/2014/main" xmlns=""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xmlns=""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xmlns="" val="20000"/>
                    </a:ext>
                  </a:extLst>
                </a:gridCol>
                <a:gridCol w="865002">
                  <a:extLst>
                    <a:ext uri="{9D8B030D-6E8A-4147-A177-3AD203B41FA5}">
                      <a16:colId xmlns:a16="http://schemas.microsoft.com/office/drawing/2014/main" xmlns=""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xmlns=""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
        <p:nvSpPr>
          <p:cNvPr id="8" name="テキスト ボックス 7"/>
          <p:cNvSpPr txBox="1"/>
          <p:nvPr/>
        </p:nvSpPr>
        <p:spPr>
          <a:xfrm>
            <a:off x="-3483768" y="4139952"/>
            <a:ext cx="3482404" cy="1754326"/>
          </a:xfrm>
          <a:prstGeom prst="rect">
            <a:avLst/>
          </a:prstGeom>
          <a:noFill/>
        </p:spPr>
        <p:txBody>
          <a:bodyPr wrap="square" rtlCol="0">
            <a:spAutoFit/>
          </a:bodyPr>
          <a:lstStyle/>
          <a:p>
            <a:r>
              <a:rPr kumimoji="1" lang="en-US" altLang="ja-JP" dirty="0" smtClean="0"/>
              <a:t>Multi-thread programming</a:t>
            </a:r>
          </a:p>
          <a:p>
            <a:r>
              <a:rPr lang="zh-CN" altLang="en-US" dirty="0" smtClean="0"/>
              <a:t>别名叫 </a:t>
            </a:r>
            <a:r>
              <a:rPr lang="en-US" altLang="zh-CN" b="1" dirty="0" smtClean="0">
                <a:solidFill>
                  <a:srgbClr val="FF0000"/>
                </a:solidFill>
              </a:rPr>
              <a:t>concurrency </a:t>
            </a:r>
            <a:r>
              <a:rPr lang="zh-CN" altLang="en-US" b="1" dirty="0" smtClean="0">
                <a:solidFill>
                  <a:srgbClr val="FF0000"/>
                </a:solidFill>
              </a:rPr>
              <a:t>并发</a:t>
            </a:r>
            <a:endParaRPr lang="en-US" altLang="zh-CN" b="1" dirty="0" smtClean="0">
              <a:solidFill>
                <a:srgbClr val="FF0000"/>
              </a:solidFill>
            </a:endParaRPr>
          </a:p>
          <a:p>
            <a:r>
              <a:rPr lang="zh-CN" altLang="en-US" dirty="0" smtClean="0"/>
              <a:t>例子，当一个</a:t>
            </a:r>
            <a:r>
              <a:rPr lang="en-US" altLang="zh-CN" dirty="0" smtClean="0"/>
              <a:t>program</a:t>
            </a:r>
            <a:r>
              <a:rPr lang="zh-CN" altLang="en-US" dirty="0" smtClean="0"/>
              <a:t>在执行长时间处理，同时又要接受用户输入的时候（如果不用并发，则这个</a:t>
            </a:r>
            <a:r>
              <a:rPr lang="en-US" altLang="zh-CN" dirty="0" smtClean="0"/>
              <a:t>program</a:t>
            </a:r>
            <a:r>
              <a:rPr lang="zh-CN" altLang="en-US" dirty="0" smtClean="0"/>
              <a:t>就没有响应了）</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xmlns="" val="20000"/>
                    </a:ext>
                  </a:extLst>
                </a:gridCol>
                <a:gridCol w="1817902">
                  <a:extLst>
                    <a:ext uri="{9D8B030D-6E8A-4147-A177-3AD203B41FA5}">
                      <a16:colId xmlns:a16="http://schemas.microsoft.com/office/drawing/2014/main" xmlns="" val="20001"/>
                    </a:ext>
                  </a:extLst>
                </a:gridCol>
                <a:gridCol w="3884813">
                  <a:extLst>
                    <a:ext uri="{9D8B030D-6E8A-4147-A177-3AD203B41FA5}">
                      <a16:colId xmlns:a16="http://schemas.microsoft.com/office/drawing/2014/main" xmlns=""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xmlns=""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xmlns=""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xmlns=""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xmlns=""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xmlns=""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xmlns=""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xmlns=""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xmlns=""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xmlns=""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xmlns=""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xmlns=""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xmlns=""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smtClean="0"/>
              <a:t>C++ inheritance </a:t>
            </a:r>
            <a:r>
              <a:rPr kumimoji="1" lang="zh-CN" altLang="en-US" dirty="0" smtClean="0"/>
              <a:t>继承方法</a:t>
            </a:r>
            <a:endParaRPr kumimoji="1" lang="en-US" altLang="zh-CN" dirty="0" smtClean="0"/>
          </a:p>
          <a:p>
            <a:r>
              <a:rPr lang="zh-CN" altLang="en-US" dirty="0" smtClean="0"/>
              <a:t>父</a:t>
            </a:r>
            <a:r>
              <a:rPr lang="en-US" altLang="zh-CN" dirty="0" smtClean="0"/>
              <a:t>Private</a:t>
            </a:r>
            <a:r>
              <a:rPr lang="zh-CN" altLang="en-US" dirty="0" smtClean="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smtClean="0"/>
              <a:t>Transport Layer</a:t>
            </a:r>
            <a:r>
              <a:rPr kumimoji="1" lang="zh-CN" altLang="en-US" dirty="0" smtClean="0"/>
              <a:t>的</a:t>
            </a:r>
            <a:r>
              <a:rPr kumimoji="1" lang="en-US" altLang="zh-CN" dirty="0" smtClean="0"/>
              <a:t>Multiplexing</a:t>
            </a:r>
            <a:r>
              <a:rPr kumimoji="1" lang="zh-CN" altLang="en-US" dirty="0" smtClean="0"/>
              <a:t>和</a:t>
            </a:r>
            <a:r>
              <a:rPr kumimoji="1" lang="en-US" altLang="zh-CN" dirty="0" err="1" smtClean="0"/>
              <a:t>Demultiplexing</a:t>
            </a:r>
            <a:r>
              <a:rPr kumimoji="1" lang="zh-CN" altLang="en-US" dirty="0" smtClean="0"/>
              <a:t>：</a:t>
            </a:r>
            <a:endParaRPr kumimoji="1" lang="en-US" altLang="zh-CN" dirty="0" smtClean="0"/>
          </a:p>
          <a:p>
            <a:pPr marL="285750" indent="-285750">
              <a:buFont typeface="Arial" panose="020B0604020202020204" pitchFamily="34" charset="0"/>
              <a:buChar char="•"/>
            </a:pPr>
            <a:r>
              <a:rPr lang="en-US" altLang="zh-CN" dirty="0"/>
              <a:t>Multiplexing</a:t>
            </a:r>
            <a:r>
              <a:rPr lang="zh-CN" altLang="en-US" dirty="0"/>
              <a:t>和</a:t>
            </a:r>
            <a:r>
              <a:rPr lang="en-US" altLang="zh-CN" dirty="0" err="1" smtClean="0"/>
              <a:t>Demultiplexing</a:t>
            </a:r>
            <a:r>
              <a:rPr lang="zh-CN" altLang="en-US" dirty="0" smtClean="0"/>
              <a:t>意思见右图</a:t>
            </a:r>
            <a:endParaRPr lang="en-US" altLang="zh-CN" dirty="0" smtClean="0"/>
          </a:p>
          <a:p>
            <a:pPr marL="285750" indent="-285750">
              <a:buFont typeface="Arial" panose="020B0604020202020204" pitchFamily="34" charset="0"/>
              <a:buChar char="•"/>
            </a:pPr>
            <a:r>
              <a:rPr kumimoji="1" lang="zh-CN" altLang="en-US" dirty="0" smtClean="0"/>
              <a:t>每个</a:t>
            </a:r>
            <a:r>
              <a:rPr kumimoji="1" lang="en-US" altLang="zh-CN" dirty="0" smtClean="0"/>
              <a:t>Packet</a:t>
            </a:r>
            <a:r>
              <a:rPr kumimoji="1" lang="zh-CN" altLang="en-US" dirty="0" smtClean="0"/>
              <a:t>都有</a:t>
            </a:r>
            <a:r>
              <a:rPr lang="en-US" altLang="zh-CN" b="1" dirty="0" smtClean="0">
                <a:solidFill>
                  <a:srgbClr val="FF0000"/>
                </a:solidFill>
              </a:rPr>
              <a:t>(Source Port, </a:t>
            </a:r>
            <a:r>
              <a:rPr lang="en-US" altLang="zh-CN" b="1" dirty="0" err="1" smtClean="0">
                <a:solidFill>
                  <a:srgbClr val="FF0000"/>
                </a:solidFill>
              </a:rPr>
              <a:t>Dest</a:t>
            </a:r>
            <a:r>
              <a:rPr lang="en-US" altLang="zh-CN" b="1" dirty="0" smtClean="0">
                <a:solidFill>
                  <a:srgbClr val="FF0000"/>
                </a:solidFill>
              </a:rPr>
              <a:t> Port, Source IP, </a:t>
            </a:r>
            <a:r>
              <a:rPr lang="en-US" altLang="zh-CN" b="1" dirty="0" err="1" smtClean="0">
                <a:solidFill>
                  <a:srgbClr val="FF0000"/>
                </a:solidFill>
              </a:rPr>
              <a:t>Dest</a:t>
            </a:r>
            <a:r>
              <a:rPr lang="en-US" altLang="zh-CN" b="1" dirty="0" smtClean="0">
                <a:solidFill>
                  <a:srgbClr val="FF0000"/>
                </a:solidFill>
              </a:rPr>
              <a:t> IP)</a:t>
            </a:r>
          </a:p>
          <a:p>
            <a:pPr marL="285750" indent="-285750">
              <a:buFont typeface="Arial" panose="020B0604020202020204" pitchFamily="34" charset="0"/>
              <a:buChar char="•"/>
            </a:pPr>
            <a:r>
              <a:rPr lang="zh-CN" altLang="en-US" dirty="0" smtClean="0"/>
              <a:t>这</a:t>
            </a:r>
            <a:r>
              <a:rPr lang="en-US" altLang="zh-CN" dirty="0" smtClean="0"/>
              <a:t>4</a:t>
            </a:r>
            <a:r>
              <a:rPr lang="zh-CN" altLang="en-US" dirty="0" smtClean="0"/>
              <a:t>个值区分一个</a:t>
            </a:r>
            <a:r>
              <a:rPr lang="en-US" altLang="zh-CN" dirty="0" smtClean="0"/>
              <a:t>connecting</a:t>
            </a:r>
            <a:endParaRPr kumimoji="1" lang="en-US" altLang="ja-JP" dirty="0" smtClean="0"/>
          </a:p>
          <a:p>
            <a:pPr marL="285750" indent="-285750">
              <a:buFont typeface="Arial" panose="020B0604020202020204" pitchFamily="34" charset="0"/>
              <a:buChar char="•"/>
            </a:pPr>
            <a:r>
              <a:rPr kumimoji="1" lang="en-US" altLang="ja-JP" dirty="0" smtClean="0"/>
              <a:t>Transport </a:t>
            </a:r>
            <a:r>
              <a:rPr kumimoji="1" lang="en-US" altLang="zh-CN" dirty="0" smtClean="0"/>
              <a:t>Layer</a:t>
            </a:r>
            <a:r>
              <a:rPr kumimoji="1" lang="zh-CN" altLang="en-US" dirty="0" smtClean="0"/>
              <a:t>根据这</a:t>
            </a:r>
            <a:r>
              <a:rPr kumimoji="1" lang="en-US" altLang="zh-CN" dirty="0" smtClean="0"/>
              <a:t>4</a:t>
            </a:r>
            <a:r>
              <a:rPr kumimoji="1" lang="zh-CN" altLang="en-US" dirty="0" smtClean="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smtClean="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smtClean="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smtClean="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smtClean="0"/>
              <a:t>Multiplexing</a:t>
            </a:r>
            <a:r>
              <a:rPr lang="zh-CN" altLang="en-US" dirty="0" smtClean="0"/>
              <a:t>：</a:t>
            </a:r>
            <a:r>
              <a:rPr lang="en-US" altLang="zh-CN" dirty="0" smtClean="0"/>
              <a:t>Transport Layer</a:t>
            </a:r>
            <a:r>
              <a:rPr lang="zh-CN" altLang="en-US" dirty="0" smtClean="0"/>
              <a:t>将不同</a:t>
            </a:r>
            <a:r>
              <a:rPr lang="en-US" altLang="zh-CN" dirty="0" smtClean="0"/>
              <a:t>Socket</a:t>
            </a:r>
            <a:r>
              <a:rPr lang="zh-CN" altLang="en-US" dirty="0" smtClean="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smtClean="0"/>
              <a:t>Demultiplexing</a:t>
            </a:r>
            <a:r>
              <a:rPr lang="zh-CN" altLang="en-US" dirty="0" smtClean="0"/>
              <a:t>：</a:t>
            </a:r>
            <a:r>
              <a:rPr lang="en-US" altLang="zh-CN" dirty="0" smtClean="0"/>
              <a:t>Transport Layer</a:t>
            </a:r>
            <a:r>
              <a:rPr lang="zh-CN" altLang="en-US" dirty="0" smtClean="0"/>
              <a:t>将不同</a:t>
            </a:r>
            <a:r>
              <a:rPr lang="en-US" altLang="zh-CN" dirty="0" smtClean="0"/>
              <a:t>Packet</a:t>
            </a:r>
            <a:r>
              <a:rPr lang="zh-CN" altLang="en-US" dirty="0" smtClean="0"/>
              <a:t>交给对应</a:t>
            </a:r>
            <a:r>
              <a:rPr lang="en-US" altLang="zh-CN" dirty="0" smtClean="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smtClean="0"/>
              <a:t>App Layer</a:t>
            </a:r>
            <a:r>
              <a:rPr lang="zh-CN" altLang="en-US" dirty="0" smtClean="0"/>
              <a:t>可以有很多</a:t>
            </a:r>
            <a:r>
              <a:rPr lang="en-US" altLang="zh-CN" dirty="0" smtClean="0"/>
              <a:t>Process</a:t>
            </a:r>
            <a:r>
              <a:rPr lang="zh-CN" altLang="en-US" dirty="0" smtClean="0"/>
              <a:t>，每个</a:t>
            </a:r>
            <a:r>
              <a:rPr lang="en-US" altLang="zh-CN" dirty="0" smtClean="0"/>
              <a:t>Process</a:t>
            </a:r>
            <a:r>
              <a:rPr lang="zh-CN" altLang="en-US" dirty="0" smtClean="0"/>
              <a:t>可以有很多</a:t>
            </a:r>
            <a:r>
              <a:rPr lang="en-US" altLang="zh-CN" dirty="0" smtClean="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smtClean="0"/>
              <a:t>Host C</a:t>
            </a:r>
            <a:r>
              <a:rPr kumimoji="1" lang="zh-CN" altLang="en-US" dirty="0" smtClean="0"/>
              <a:t>有两个</a:t>
            </a:r>
            <a:r>
              <a:rPr kumimoji="1" lang="en-US" altLang="zh-CN" dirty="0" smtClean="0"/>
              <a:t>Socket</a:t>
            </a:r>
            <a:r>
              <a:rPr kumimoji="1" lang="zh-CN" altLang="en-US" dirty="0" smtClean="0"/>
              <a:t>都在访问</a:t>
            </a:r>
            <a:r>
              <a:rPr kumimoji="1" lang="en-US" altLang="zh-CN" dirty="0" smtClean="0"/>
              <a:t>Server B</a:t>
            </a:r>
            <a:r>
              <a:rPr kumimoji="1" lang="zh-CN" altLang="en-US" dirty="0" smtClean="0"/>
              <a:t>的</a:t>
            </a:r>
            <a:r>
              <a:rPr kumimoji="1" lang="en-US" altLang="zh-CN" dirty="0" smtClean="0"/>
              <a:t>80</a:t>
            </a:r>
            <a:r>
              <a:rPr kumimoji="1" lang="zh-CN" altLang="en-US" dirty="0" smtClean="0"/>
              <a:t>端口，但是这两个</a:t>
            </a:r>
            <a:r>
              <a:rPr lang="en-US" altLang="zh-CN" dirty="0" smtClean="0"/>
              <a:t>Socket</a:t>
            </a:r>
            <a:r>
              <a:rPr lang="zh-CN" altLang="en-US" dirty="0" smtClean="0"/>
              <a:t>的</a:t>
            </a:r>
            <a:r>
              <a:rPr lang="en-US" altLang="zh-CN" dirty="0" smtClean="0"/>
              <a:t>Port#</a:t>
            </a:r>
            <a:r>
              <a:rPr lang="zh-CN" altLang="en-US" dirty="0" smtClean="0"/>
              <a:t>不一样，所有会被认为是不同</a:t>
            </a:r>
            <a:r>
              <a:rPr lang="en-US" altLang="zh-CN" dirty="0" smtClean="0"/>
              <a:t>connection</a:t>
            </a:r>
          </a:p>
          <a:p>
            <a:r>
              <a:rPr lang="zh-CN" altLang="en-US" dirty="0" smtClean="0"/>
              <a:t>（</a:t>
            </a:r>
            <a:r>
              <a:rPr lang="en-US" altLang="zh-CN" dirty="0" smtClean="0"/>
              <a:t>Port#</a:t>
            </a:r>
            <a:r>
              <a:rPr lang="zh-CN" altLang="en-US" dirty="0" smtClean="0"/>
              <a:t>和</a:t>
            </a:r>
            <a:r>
              <a:rPr lang="en-US" altLang="zh-CN" dirty="0" smtClean="0"/>
              <a:t>Socket</a:t>
            </a:r>
            <a:r>
              <a:rPr lang="zh-CN" altLang="en-US" dirty="0" smtClean="0"/>
              <a:t>是绑定的！）</a:t>
            </a:r>
            <a:endParaRPr lang="en-US" altLang="zh-CN" dirty="0" smtClean="0"/>
          </a:p>
          <a:p>
            <a:r>
              <a:rPr kumimoji="1" lang="en-US" altLang="zh-CN" dirty="0"/>
              <a:t>P.S</a:t>
            </a:r>
            <a:r>
              <a:rPr kumimoji="1" lang="en-US" altLang="zh-CN" dirty="0" smtClean="0"/>
              <a:t>.</a:t>
            </a:r>
            <a:r>
              <a:rPr kumimoji="1" lang="zh-CN" altLang="en-US" dirty="0" smtClean="0"/>
              <a:t>这两个</a:t>
            </a:r>
            <a:r>
              <a:rPr kumimoji="1" lang="en-US" altLang="zh-CN" dirty="0" smtClean="0"/>
              <a:t>Socket</a:t>
            </a:r>
            <a:r>
              <a:rPr kumimoji="1" lang="zh-CN" altLang="en-US" dirty="0" smtClean="0"/>
              <a:t>可以是</a:t>
            </a:r>
            <a:r>
              <a:rPr kumimoji="1" lang="en-US" altLang="zh-CN" dirty="0" smtClean="0"/>
              <a:t>Host C</a:t>
            </a:r>
            <a:r>
              <a:rPr kumimoji="1" lang="zh-CN" altLang="en-US" dirty="0" smtClean="0"/>
              <a:t>上同一个</a:t>
            </a:r>
            <a:r>
              <a:rPr kumimoji="1" lang="en-US" altLang="zh-CN" dirty="0" smtClean="0"/>
              <a:t>process</a:t>
            </a:r>
            <a:r>
              <a:rPr kumimoji="1" lang="zh-CN" altLang="en-US" dirty="0" smtClean="0"/>
              <a:t>所有的，也可以是不同</a:t>
            </a:r>
            <a:r>
              <a:rPr kumimoji="1" lang="en-US" altLang="zh-CN" dirty="0" smtClean="0"/>
              <a:t>Process</a:t>
            </a:r>
            <a:r>
              <a:rPr kumimoji="1" lang="zh-CN" altLang="en-US" dirty="0" smtClean="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smtClean="0">
                <a:solidFill>
                  <a:srgbClr val="FF0000"/>
                </a:solidFill>
              </a:rPr>
              <a:t>UDP</a:t>
            </a:r>
            <a:r>
              <a:rPr lang="zh-CN" altLang="en-US" b="1" dirty="0" smtClean="0">
                <a:solidFill>
                  <a:srgbClr val="FF0000"/>
                </a:solidFill>
              </a:rPr>
              <a:t>和</a:t>
            </a:r>
            <a:r>
              <a:rPr lang="en-US" altLang="zh-CN" b="1" dirty="0" smtClean="0">
                <a:solidFill>
                  <a:srgbClr val="FF0000"/>
                </a:solidFill>
              </a:rPr>
              <a:t>TCP</a:t>
            </a:r>
            <a:r>
              <a:rPr lang="zh-CN" altLang="en-US" b="1" dirty="0" smtClean="0">
                <a:solidFill>
                  <a:srgbClr val="FF0000"/>
                </a:solidFill>
              </a:rPr>
              <a:t>不同的技术解释方法：</a:t>
            </a:r>
            <a:endParaRPr lang="en-US" altLang="zh-CN" b="1" dirty="0" smtClean="0">
              <a:solidFill>
                <a:srgbClr val="FF0000"/>
              </a:solidFill>
            </a:endParaRPr>
          </a:p>
          <a:p>
            <a:pPr marL="285750" indent="-285750">
              <a:buFont typeface="Arial" panose="020B0604020202020204" pitchFamily="34" charset="0"/>
              <a:buChar char="•"/>
            </a:pPr>
            <a:r>
              <a:rPr lang="en-US" altLang="ja-JP" dirty="0" smtClean="0"/>
              <a:t>UDP</a:t>
            </a:r>
            <a:r>
              <a:rPr lang="zh-CN" altLang="en-US" dirty="0" smtClean="0"/>
              <a:t>和</a:t>
            </a:r>
            <a:r>
              <a:rPr lang="en-US" altLang="zh-CN" dirty="0" smtClean="0"/>
              <a:t>TCP</a:t>
            </a:r>
            <a:r>
              <a:rPr lang="zh-CN" altLang="en-US" dirty="0" smtClean="0"/>
              <a:t>都是基于</a:t>
            </a:r>
            <a:r>
              <a:rPr lang="en-US" altLang="zh-CN" dirty="0" smtClean="0"/>
              <a:t>IP</a:t>
            </a:r>
            <a:r>
              <a:rPr lang="zh-CN" altLang="en-US" dirty="0" smtClean="0"/>
              <a:t>的传输方式，而</a:t>
            </a:r>
            <a:r>
              <a:rPr lang="en-US" altLang="zh-CN" dirty="0" smtClean="0"/>
              <a:t>IP</a:t>
            </a:r>
            <a:r>
              <a:rPr lang="zh-CN" altLang="en-US" dirty="0" smtClean="0"/>
              <a:t>是</a:t>
            </a:r>
            <a:r>
              <a:rPr lang="en-US" altLang="zh-CN" dirty="0" smtClean="0"/>
              <a:t>best-effort</a:t>
            </a:r>
            <a:r>
              <a:rPr lang="zh-CN" altLang="en-US" dirty="0"/>
              <a:t> </a:t>
            </a:r>
            <a:r>
              <a:rPr lang="en-US" altLang="zh-CN" dirty="0" smtClean="0"/>
              <a:t>delivery service</a:t>
            </a:r>
          </a:p>
          <a:p>
            <a:pPr marL="285750" indent="-285750">
              <a:buFont typeface="Arial" panose="020B0604020202020204" pitchFamily="34" charset="0"/>
              <a:buChar char="•"/>
            </a:pPr>
            <a:r>
              <a:rPr kumimoji="1" lang="en-US" altLang="zh-CN" dirty="0" smtClean="0"/>
              <a:t>TCP</a:t>
            </a:r>
            <a:r>
              <a:rPr kumimoji="1" lang="zh-CN" altLang="en-US" dirty="0" smtClean="0"/>
              <a:t>提供</a:t>
            </a:r>
            <a:r>
              <a:rPr kumimoji="1" lang="en-US" altLang="zh-CN" dirty="0" smtClean="0"/>
              <a:t>reliable</a:t>
            </a:r>
            <a:r>
              <a:rPr lang="ja-JP" altLang="en-US" dirty="0" smtClean="0"/>
              <a:t> </a:t>
            </a:r>
            <a:r>
              <a:rPr lang="en-US" altLang="zh-CN" dirty="0" smtClean="0"/>
              <a:t>data transfer</a:t>
            </a:r>
            <a:r>
              <a:rPr lang="zh-CN" altLang="en-US" dirty="0" smtClean="0"/>
              <a:t>，</a:t>
            </a:r>
            <a:r>
              <a:rPr lang="en-US" altLang="zh-CN" dirty="0" smtClean="0"/>
              <a:t>by using </a:t>
            </a:r>
            <a:r>
              <a:rPr lang="en-US" altLang="zh-CN" b="1" dirty="0" smtClean="0"/>
              <a:t>flow control</a:t>
            </a:r>
            <a:r>
              <a:rPr lang="en-US" altLang="zh-CN" dirty="0" smtClean="0"/>
              <a:t>, </a:t>
            </a:r>
            <a:r>
              <a:rPr lang="en-US" altLang="zh-CN" b="1" dirty="0" smtClean="0"/>
              <a:t>sequence numbers</a:t>
            </a:r>
            <a:r>
              <a:rPr lang="en-US" altLang="zh-CN" dirty="0" smtClean="0"/>
              <a:t>, </a:t>
            </a:r>
            <a:r>
              <a:rPr lang="en-US" altLang="zh-CN" b="1" dirty="0" smtClean="0"/>
              <a:t>acknowledgement</a:t>
            </a:r>
            <a:r>
              <a:rPr lang="en-US" altLang="zh-CN" dirty="0" smtClean="0"/>
              <a:t> and </a:t>
            </a:r>
            <a:r>
              <a:rPr lang="en-US" altLang="zh-CN" b="1" dirty="0" smtClean="0"/>
              <a:t>timer</a:t>
            </a:r>
          </a:p>
          <a:p>
            <a:pPr marL="285750" indent="-285750">
              <a:buFont typeface="Arial" panose="020B0604020202020204" pitchFamily="34" charset="0"/>
              <a:buChar char="•"/>
            </a:pPr>
            <a:r>
              <a:rPr kumimoji="1" lang="en-US" altLang="zh-CN" dirty="0" smtClean="0"/>
              <a:t>TCP</a:t>
            </a:r>
            <a:r>
              <a:rPr kumimoji="1" lang="zh-CN" altLang="en-US" dirty="0" smtClean="0"/>
              <a:t>也有</a:t>
            </a:r>
            <a:r>
              <a:rPr kumimoji="1" lang="en-US" altLang="zh-CN" dirty="0" smtClean="0"/>
              <a:t>congestion control</a:t>
            </a:r>
            <a:r>
              <a:rPr kumimoji="1" lang="zh-CN" altLang="en-US" dirty="0" smtClean="0"/>
              <a:t>机能</a:t>
            </a:r>
            <a:endParaRPr kumimoji="1" lang="en-US" altLang="zh-CN" dirty="0" smtClean="0"/>
          </a:p>
          <a:p>
            <a:pPr marL="285750" indent="-285750">
              <a:buFont typeface="Arial" panose="020B0604020202020204" pitchFamily="34" charset="0"/>
              <a:buChar char="•"/>
            </a:pPr>
            <a:r>
              <a:rPr lang="en-US" altLang="ja-JP" dirty="0" smtClean="0"/>
              <a:t>UDP</a:t>
            </a:r>
            <a:r>
              <a:rPr lang="zh-CN" altLang="en-US" dirty="0" smtClean="0"/>
              <a:t>是</a:t>
            </a:r>
            <a:r>
              <a:rPr lang="en-US" altLang="zh-CN" dirty="0" smtClean="0"/>
              <a:t>Connectionless</a:t>
            </a:r>
            <a:r>
              <a:rPr lang="zh-CN" altLang="en-US" dirty="0" smtClean="0"/>
              <a:t>的，而</a:t>
            </a:r>
            <a:r>
              <a:rPr lang="en-US" altLang="zh-CN" dirty="0" smtClean="0"/>
              <a:t>TCP</a:t>
            </a:r>
            <a:r>
              <a:rPr lang="zh-CN" altLang="en-US" dirty="0" smtClean="0"/>
              <a:t>是有</a:t>
            </a:r>
            <a:r>
              <a:rPr lang="en-US" altLang="zh-CN" dirty="0" smtClean="0"/>
              <a:t>Connection</a:t>
            </a:r>
            <a:r>
              <a:rPr lang="zh-CN" altLang="en-US" dirty="0" smtClean="0"/>
              <a:t>的</a:t>
            </a:r>
            <a:endParaRPr lang="en-US" altLang="zh-CN" dirty="0" smtClean="0"/>
          </a:p>
          <a:p>
            <a:pPr marL="742950" lvl="1" indent="-285750">
              <a:buFont typeface="Arial" panose="020B0604020202020204" pitchFamily="34" charset="0"/>
              <a:buChar char="•"/>
            </a:pPr>
            <a:r>
              <a:rPr lang="en-US" altLang="ja-JP" dirty="0" smtClean="0"/>
              <a:t>TCP</a:t>
            </a:r>
            <a:r>
              <a:rPr lang="zh-CN" altLang="en-US" dirty="0" smtClean="0"/>
              <a:t>通过</a:t>
            </a:r>
            <a:r>
              <a:rPr lang="en-US" altLang="zh-CN" dirty="0" smtClean="0"/>
              <a:t>3-way handshake</a:t>
            </a:r>
            <a:r>
              <a:rPr lang="zh-CN" altLang="en-US" dirty="0" smtClean="0"/>
              <a:t>来建立通信</a:t>
            </a:r>
            <a:endParaRPr lang="en-US" altLang="zh-CN" dirty="0" smtClean="0"/>
          </a:p>
          <a:p>
            <a:pPr marL="742950" lvl="1" indent="-285750">
              <a:buFont typeface="Arial" panose="020B0604020202020204" pitchFamily="34" charset="0"/>
              <a:buChar char="•"/>
            </a:pPr>
            <a:r>
              <a:rPr lang="zh-CN" altLang="en-US" dirty="0" smtClean="0"/>
              <a:t>通过</a:t>
            </a:r>
            <a:r>
              <a:rPr lang="en-US" altLang="zh-CN" dirty="0" smtClean="0"/>
              <a:t>FIN-ACK</a:t>
            </a:r>
            <a:r>
              <a:rPr lang="zh-CN" altLang="en-US" dirty="0" smtClean="0"/>
              <a:t>来终结通信</a:t>
            </a:r>
            <a:endParaRPr lang="en-US" altLang="zh-CN" dirty="0" smtClean="0"/>
          </a:p>
          <a:p>
            <a:pPr marL="285750" indent="-285750">
              <a:buFont typeface="Arial" panose="020B0604020202020204" pitchFamily="34" charset="0"/>
              <a:buChar char="•"/>
            </a:pPr>
            <a:r>
              <a:rPr kumimoji="1" lang="en-US" altLang="zh-CN" dirty="0" smtClean="0"/>
              <a:t>UDP</a:t>
            </a:r>
            <a:r>
              <a:rPr kumimoji="1" lang="zh-CN" altLang="en-US" dirty="0" smtClean="0"/>
              <a:t>有自己的好处，</a:t>
            </a:r>
            <a:endParaRPr kumimoji="1" lang="en-US" altLang="zh-CN" dirty="0" smtClean="0"/>
          </a:p>
          <a:p>
            <a:pPr marL="742950" lvl="1" indent="-285750">
              <a:buFont typeface="Arial" panose="020B0604020202020204" pitchFamily="34" charset="0"/>
              <a:buChar char="•"/>
            </a:pPr>
            <a:r>
              <a:rPr lang="zh-CN" altLang="en-US" dirty="0"/>
              <a:t>更</a:t>
            </a:r>
            <a:r>
              <a:rPr lang="zh-CN" altLang="en-US" dirty="0" smtClean="0"/>
              <a:t>好的控制</a:t>
            </a:r>
            <a:r>
              <a:rPr lang="en-US" altLang="zh-CN" dirty="0" smtClean="0"/>
              <a:t>Packet</a:t>
            </a:r>
            <a:r>
              <a:rPr lang="zh-CN" altLang="en-US" dirty="0" smtClean="0"/>
              <a:t>内容和送信时间（</a:t>
            </a:r>
            <a:r>
              <a:rPr lang="en-US" altLang="zh-CN" dirty="0" smtClean="0"/>
              <a:t>Transport Layer</a:t>
            </a:r>
            <a:r>
              <a:rPr lang="zh-CN" altLang="en-US" dirty="0" smtClean="0"/>
              <a:t>拿到</a:t>
            </a:r>
            <a:r>
              <a:rPr lang="en-US" altLang="zh-CN" dirty="0" smtClean="0"/>
              <a:t>UDP Packet</a:t>
            </a:r>
            <a:r>
              <a:rPr lang="zh-CN" altLang="en-US" dirty="0" smtClean="0"/>
              <a:t>就立即给</a:t>
            </a:r>
            <a:r>
              <a:rPr lang="en-US" altLang="zh-CN" dirty="0" smtClean="0"/>
              <a:t>Network Layer</a:t>
            </a:r>
            <a:r>
              <a:rPr lang="zh-CN" altLang="en-US" dirty="0" smtClean="0"/>
              <a:t>）</a:t>
            </a:r>
            <a:endParaRPr kumimoji="1" lang="en-US" altLang="zh-CN" dirty="0" smtClean="0"/>
          </a:p>
        </p:txBody>
      </p:sp>
    </p:spTree>
    <p:extLst>
      <p:ext uri="{BB962C8B-B14F-4D97-AF65-F5344CB8AC3E}">
        <p14:creationId xmlns:p14="http://schemas.microsoft.com/office/powerpoint/2010/main" val="1950378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8234"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xmlns=""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a:t>
            </a:r>
            <a:r>
              <a:rPr lang="en-US" dirty="0" smtClean="0"/>
              <a:t>Layer</a:t>
            </a:r>
          </a:p>
          <a:p>
            <a:r>
              <a:rPr lang="en-US" altLang="zh-CN" dirty="0" smtClean="0"/>
              <a:t>MAC</a:t>
            </a:r>
            <a:r>
              <a:rPr lang="zh-CN" altLang="en-US" dirty="0" smtClean="0"/>
              <a:t>中有</a:t>
            </a:r>
            <a:endParaRPr lang="en-US" dirty="0"/>
          </a:p>
        </p:txBody>
      </p:sp>
      <p:sp>
        <p:nvSpPr>
          <p:cNvPr id="24" name="TextBox 23">
            <a:extLst>
              <a:ext uri="{FF2B5EF4-FFF2-40B4-BE49-F238E27FC236}">
                <a16:creationId xmlns:a16="http://schemas.microsoft.com/office/drawing/2014/main" xmlns=""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xmlns=""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a:t>
            </a:r>
            <a:r>
              <a:rPr lang="en-US" dirty="0" smtClean="0"/>
              <a:t>Layer</a:t>
            </a:r>
          </a:p>
          <a:p>
            <a:r>
              <a:rPr lang="en-US" altLang="zh-CN" dirty="0" smtClean="0">
                <a:solidFill>
                  <a:srgbClr val="FF0000"/>
                </a:solidFill>
              </a:rPr>
              <a:t>Port# </a:t>
            </a:r>
            <a:r>
              <a:rPr lang="zh-CN" altLang="en-US" dirty="0" smtClean="0">
                <a:solidFill>
                  <a:srgbClr val="FF0000"/>
                </a:solidFill>
              </a:rPr>
              <a:t>是和</a:t>
            </a:r>
            <a:r>
              <a:rPr lang="en-US" altLang="zh-CN" dirty="0" smtClean="0">
                <a:solidFill>
                  <a:srgbClr val="FF0000"/>
                </a:solidFill>
              </a:rPr>
              <a:t>UDP/TCP socket</a:t>
            </a:r>
            <a:r>
              <a:rPr lang="en-US" altLang="zh-CN" dirty="0">
                <a:solidFill>
                  <a:srgbClr val="FF0000"/>
                </a:solidFill>
              </a:rPr>
              <a:t> </a:t>
            </a:r>
            <a:r>
              <a:rPr lang="en-US" altLang="zh-CN" dirty="0" smtClean="0">
                <a:solidFill>
                  <a:srgbClr val="FF0000"/>
                </a:solidFill>
              </a:rPr>
              <a:t>bind</a:t>
            </a:r>
            <a:r>
              <a:rPr lang="zh-CN" altLang="en-US" dirty="0" smtClean="0">
                <a:solidFill>
                  <a:srgbClr val="FF0000"/>
                </a:solidFill>
              </a:rPr>
              <a:t>着的</a:t>
            </a:r>
            <a:endParaRPr lang="en-US" altLang="zh-CN" dirty="0" smtClean="0">
              <a:solidFill>
                <a:srgbClr val="FF0000"/>
              </a:solidFill>
            </a:endParaRPr>
          </a:p>
        </p:txBody>
      </p:sp>
      <p:sp>
        <p:nvSpPr>
          <p:cNvPr id="26" name="TextBox 25">
            <a:extLst>
              <a:ext uri="{FF2B5EF4-FFF2-40B4-BE49-F238E27FC236}">
                <a16:creationId xmlns:a16="http://schemas.microsoft.com/office/drawing/2014/main" xmlns=""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xmlns=""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xmlns=""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xmlns=""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xmlns=""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xmlns=""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Tree>
    <p:extLst>
      <p:ext uri="{BB962C8B-B14F-4D97-AF65-F5344CB8AC3E}">
        <p14:creationId xmlns:p14="http://schemas.microsoft.com/office/powerpoint/2010/main" val="42575737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xmlns=""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xmlns=""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xmlns=""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xmlns=""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xmlns=""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xmlns=""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xmlns=""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xmlns=""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xmlns=""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xmlns=""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xmlns=""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xmlns=""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xmlns=""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Tree>
    <p:extLst>
      <p:ext uri="{BB962C8B-B14F-4D97-AF65-F5344CB8AC3E}">
        <p14:creationId xmlns:p14="http://schemas.microsoft.com/office/powerpoint/2010/main" val="22041110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696" y="604141"/>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16632" y="251520"/>
            <a:ext cx="5444760" cy="369332"/>
          </a:xfrm>
          <a:prstGeom prst="rect">
            <a:avLst/>
          </a:prstGeom>
          <a:noFill/>
        </p:spPr>
        <p:txBody>
          <a:bodyPr wrap="none" rtlCol="0">
            <a:spAutoFit/>
          </a:bodyPr>
          <a:lstStyle/>
          <a:p>
            <a:r>
              <a:rPr kumimoji="1" lang="en-US" altLang="ja-JP" dirty="0" smtClean="0"/>
              <a:t>How </a:t>
            </a:r>
            <a:r>
              <a:rPr kumimoji="1" lang="en-US" altLang="ja-JP" b="1" dirty="0" smtClean="0">
                <a:solidFill>
                  <a:srgbClr val="FF0000"/>
                </a:solidFill>
              </a:rPr>
              <a:t>DHCP</a:t>
            </a:r>
            <a:r>
              <a:rPr kumimoji="1" lang="en-US" altLang="ja-JP" dirty="0" smtClean="0">
                <a:solidFill>
                  <a:srgbClr val="FF0000"/>
                </a:solidFill>
              </a:rPr>
              <a:t> </a:t>
            </a:r>
            <a:r>
              <a:rPr kumimoji="1" lang="en-US" altLang="ja-JP" dirty="0" smtClean="0"/>
              <a:t>work (</a:t>
            </a:r>
            <a:r>
              <a:rPr lang="en-US" altLang="ja-JP" b="1" dirty="0"/>
              <a:t>Dynamic Host </a:t>
            </a:r>
            <a:r>
              <a:rPr lang="en-US" altLang="ja-JP" b="1" dirty="0" smtClean="0"/>
              <a:t>Configuration Protocol</a:t>
            </a:r>
            <a:r>
              <a:rPr kumimoji="1" lang="en-US" altLang="ja-JP" dirty="0" smtClean="0"/>
              <a:t>)</a:t>
            </a:r>
            <a:endParaRPr kumimoji="1" lang="ja-JP" altLang="en-US" dirty="0"/>
          </a:p>
        </p:txBody>
      </p:sp>
    </p:spTree>
    <p:extLst>
      <p:ext uri="{BB962C8B-B14F-4D97-AF65-F5344CB8AC3E}">
        <p14:creationId xmlns:p14="http://schemas.microsoft.com/office/powerpoint/2010/main" val="1793289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698850" cy="3416320"/>
          </a:xfrm>
          <a:prstGeom prst="rect">
            <a:avLst/>
          </a:prstGeom>
          <a:noFill/>
        </p:spPr>
        <p:txBody>
          <a:bodyPr wrap="none" rtlCol="0">
            <a:spAutoFit/>
          </a:bodyPr>
          <a:lstStyle/>
          <a:p>
            <a:r>
              <a:rPr kumimoji="1" lang="en-US" altLang="ja-JP" b="1" dirty="0" smtClean="0">
                <a:solidFill>
                  <a:srgbClr val="FF0000"/>
                </a:solidFill>
              </a:rPr>
              <a:t>HTTP</a:t>
            </a:r>
            <a:r>
              <a:rPr kumimoji="1" lang="en-US" altLang="ja-JP" dirty="0" smtClean="0"/>
              <a:t>:</a:t>
            </a:r>
          </a:p>
          <a:p>
            <a:pPr marL="285750" indent="-285750">
              <a:buFont typeface="Arial" panose="020B0604020202020204" pitchFamily="34" charset="0"/>
              <a:buChar char="•"/>
            </a:pPr>
            <a:r>
              <a:rPr lang="en-US" altLang="ja-JP" dirty="0" smtClean="0"/>
              <a:t>Client</a:t>
            </a:r>
            <a:r>
              <a:rPr lang="zh-CN" altLang="en-US" dirty="0" smtClean="0"/>
              <a:t>送</a:t>
            </a:r>
            <a:r>
              <a:rPr lang="en-US" altLang="zh-CN" dirty="0" smtClean="0"/>
              <a:t>request</a:t>
            </a:r>
            <a:r>
              <a:rPr lang="zh-CN" altLang="en-US" dirty="0" smtClean="0"/>
              <a:t>，</a:t>
            </a:r>
            <a:r>
              <a:rPr lang="en-US" altLang="zh-CN" dirty="0" smtClean="0"/>
              <a:t>server</a:t>
            </a:r>
            <a:r>
              <a:rPr lang="zh-CN" altLang="en-US" dirty="0" smtClean="0"/>
              <a:t>回</a:t>
            </a:r>
            <a:r>
              <a:rPr lang="en-US" altLang="zh-CN" dirty="0" smtClean="0"/>
              <a:t>response</a:t>
            </a:r>
            <a:r>
              <a:rPr lang="zh-CN" altLang="en-US" dirty="0" smtClean="0"/>
              <a:t>的流程</a:t>
            </a:r>
            <a:endParaRPr lang="en-US" altLang="zh-CN" dirty="0" smtClean="0"/>
          </a:p>
          <a:p>
            <a:pPr marL="285750" indent="-285750">
              <a:buFont typeface="Arial" panose="020B0604020202020204" pitchFamily="34" charset="0"/>
              <a:buChar char="•"/>
            </a:pPr>
            <a:r>
              <a:rPr lang="en-US" altLang="zh-CN" dirty="0" smtClean="0"/>
              <a:t>Request</a:t>
            </a:r>
            <a:r>
              <a:rPr lang="zh-CN" altLang="en-US" dirty="0" smtClean="0"/>
              <a:t>的</a:t>
            </a:r>
            <a:r>
              <a:rPr lang="en-US" altLang="zh-CN" dirty="0" smtClean="0"/>
              <a:t>Verb</a:t>
            </a:r>
            <a:r>
              <a:rPr lang="zh-CN" altLang="en-US" dirty="0" smtClean="0"/>
              <a:t>包括一下几种</a:t>
            </a:r>
            <a:endParaRPr lang="en-US" altLang="zh-CN" dirty="0" smtClean="0"/>
          </a:p>
          <a:p>
            <a:pPr marL="742950" lvl="1" indent="-285750">
              <a:buFont typeface="Arial" panose="020B0604020202020204" pitchFamily="34" charset="0"/>
              <a:buChar char="•"/>
            </a:pPr>
            <a:r>
              <a:rPr lang="en-US" altLang="zh-CN" dirty="0" smtClean="0"/>
              <a:t>GET</a:t>
            </a:r>
          </a:p>
          <a:p>
            <a:pPr marL="742950" lvl="1" indent="-285750">
              <a:buFont typeface="Arial" panose="020B0604020202020204" pitchFamily="34" charset="0"/>
              <a:buChar char="•"/>
            </a:pPr>
            <a:r>
              <a:rPr lang="en-US" altLang="zh-CN" dirty="0" smtClean="0"/>
              <a:t>POST</a:t>
            </a:r>
          </a:p>
          <a:p>
            <a:pPr marL="742950" lvl="1" indent="-285750">
              <a:buFont typeface="Arial" panose="020B0604020202020204" pitchFamily="34" charset="0"/>
              <a:buChar char="•"/>
            </a:pPr>
            <a:r>
              <a:rPr lang="en-US" altLang="zh-CN" dirty="0" smtClean="0"/>
              <a:t>PUT</a:t>
            </a:r>
          </a:p>
          <a:p>
            <a:pPr marL="742950" lvl="1" indent="-285750">
              <a:buFont typeface="Arial" panose="020B0604020202020204" pitchFamily="34" charset="0"/>
              <a:buChar char="•"/>
            </a:pPr>
            <a:r>
              <a:rPr lang="en-US" altLang="zh-CN" dirty="0" smtClean="0"/>
              <a:t>DELETE</a:t>
            </a:r>
          </a:p>
          <a:p>
            <a:pPr marL="742950" lvl="1" indent="-285750">
              <a:buFont typeface="Arial" panose="020B0604020202020204" pitchFamily="34" charset="0"/>
              <a:buChar char="•"/>
            </a:pPr>
            <a:r>
              <a:rPr lang="en-US" altLang="zh-CN" dirty="0" smtClean="0"/>
              <a:t>HEAD</a:t>
            </a:r>
            <a:r>
              <a:rPr lang="zh-CN" altLang="en-US" dirty="0" smtClean="0"/>
              <a:t>（非主流）开发者</a:t>
            </a:r>
            <a:r>
              <a:rPr lang="en-US" altLang="zh-CN" dirty="0" smtClean="0"/>
              <a:t>Debug</a:t>
            </a:r>
            <a:r>
              <a:rPr lang="zh-CN" altLang="en-US" dirty="0" smtClean="0"/>
              <a:t>用</a:t>
            </a:r>
            <a:endParaRPr lang="en-US" altLang="zh-CN" dirty="0" smtClean="0"/>
          </a:p>
          <a:p>
            <a:pPr marL="742950" lvl="1" indent="-285750">
              <a:buFont typeface="Arial" panose="020B0604020202020204" pitchFamily="34" charset="0"/>
              <a:buChar char="•"/>
            </a:pPr>
            <a:r>
              <a:rPr lang="en-US" altLang="zh-CN" dirty="0" smtClean="0"/>
              <a:t>TRACE</a:t>
            </a:r>
            <a:r>
              <a:rPr lang="zh-CN" altLang="en-US" dirty="0"/>
              <a:t> （非主流）</a:t>
            </a:r>
            <a:endParaRPr lang="en-US" altLang="zh-CN" dirty="0" smtClean="0"/>
          </a:p>
          <a:p>
            <a:pPr marL="742950" lvl="1" indent="-285750">
              <a:buFont typeface="Arial" panose="020B0604020202020204" pitchFamily="34" charset="0"/>
              <a:buChar char="•"/>
            </a:pPr>
            <a:r>
              <a:rPr lang="en-US" altLang="zh-CN" dirty="0" smtClean="0"/>
              <a:t>OPTIONS</a:t>
            </a:r>
            <a:r>
              <a:rPr lang="zh-CN" altLang="en-US" dirty="0"/>
              <a:t> （非主流）</a:t>
            </a:r>
            <a:endParaRPr lang="en-US" altLang="ja-JP" dirty="0"/>
          </a:p>
          <a:p>
            <a:endParaRPr kumimoji="1" lang="en-US" altLang="ja-JP" dirty="0" smtClean="0"/>
          </a:p>
          <a:p>
            <a:pPr marL="285750" indent="-285750">
              <a:buFont typeface="Arial" panose="020B0604020202020204" pitchFamily="34" charset="0"/>
              <a:buChar char="•"/>
            </a:pPr>
            <a:r>
              <a:rPr lang="zh-CN" altLang="en-US" dirty="0" smtClean="0"/>
              <a:t>下面是</a:t>
            </a:r>
            <a:r>
              <a:rPr lang="en-US" altLang="zh-CN" dirty="0" smtClean="0"/>
              <a:t>request</a:t>
            </a:r>
            <a:r>
              <a:rPr lang="zh-CN" altLang="en-US" dirty="0" smtClean="0"/>
              <a:t>和</a:t>
            </a:r>
            <a:r>
              <a:rPr lang="en-US" altLang="zh-CN" dirty="0" smtClean="0"/>
              <a:t>response</a:t>
            </a:r>
            <a:r>
              <a:rPr lang="zh-CN" altLang="en-US" dirty="0" smtClean="0"/>
              <a:t>的</a:t>
            </a:r>
            <a:r>
              <a:rPr lang="en-US" altLang="zh-CN" dirty="0" smtClean="0"/>
              <a:t>message format</a:t>
            </a:r>
            <a:endParaRPr kumimoji="1" lang="ja-JP" altLang="en-US" dirty="0"/>
          </a:p>
        </p:txBody>
      </p:sp>
      <p:pic>
        <p:nvPicPr>
          <p:cNvPr id="7170" name="Picture 2" descr="https://cdn.tutsplus.com/net/authors/jeremymcpeak/http1-req-res-detail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smtClean="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6957392" y="4211960"/>
            <a:ext cx="6734216" cy="3139321"/>
          </a:xfrm>
          <a:prstGeom prst="rect">
            <a:avLst/>
          </a:prstGeom>
          <a:noFill/>
          <a:ln>
            <a:solidFill>
              <a:srgbClr val="FF0000"/>
            </a:solidFill>
          </a:ln>
        </p:spPr>
        <p:txBody>
          <a:bodyPr wrap="none" rtlCol="0">
            <a:spAutoFit/>
          </a:bodyPr>
          <a:lstStyle/>
          <a:p>
            <a:r>
              <a:rPr lang="en-US" altLang="ja-JP" dirty="0" smtClean="0">
                <a:solidFill>
                  <a:srgbClr val="FF0000"/>
                </a:solidFill>
              </a:rPr>
              <a:t>&lt;- </a:t>
            </a:r>
            <a:r>
              <a:rPr lang="zh-CN" altLang="en-US" dirty="0" smtClean="0">
                <a:solidFill>
                  <a:srgbClr val="FF0000"/>
                </a:solidFill>
              </a:rPr>
              <a:t>一个</a:t>
            </a:r>
            <a:r>
              <a:rPr lang="en-US" altLang="zh-CN" dirty="0" smtClean="0">
                <a:solidFill>
                  <a:srgbClr val="FF0000"/>
                </a:solidFill>
              </a:rPr>
              <a:t>Message</a:t>
            </a:r>
            <a:r>
              <a:rPr lang="zh-CN" altLang="en-US" dirty="0" smtClean="0">
                <a:solidFill>
                  <a:srgbClr val="FF0000"/>
                </a:solidFill>
              </a:rPr>
              <a:t>可以包含一个或多个</a:t>
            </a:r>
            <a:r>
              <a:rPr lang="en-US" altLang="zh-CN" dirty="0" smtClean="0">
                <a:solidFill>
                  <a:srgbClr val="FF0000"/>
                </a:solidFill>
              </a:rPr>
              <a:t>header</a:t>
            </a:r>
            <a:r>
              <a:rPr lang="zh-CN" altLang="en-US" dirty="0" smtClean="0">
                <a:solidFill>
                  <a:srgbClr val="FF0000"/>
                </a:solidFill>
              </a:rPr>
              <a:t>（一行是一个</a:t>
            </a:r>
            <a:r>
              <a:rPr lang="en-US" altLang="zh-CN" dirty="0" smtClean="0">
                <a:solidFill>
                  <a:srgbClr val="FF0000"/>
                </a:solidFill>
              </a:rPr>
              <a:t>header</a:t>
            </a:r>
            <a:r>
              <a:rPr lang="zh-CN" altLang="en-US" dirty="0" smtClean="0">
                <a:solidFill>
                  <a:srgbClr val="FF0000"/>
                </a:solidFill>
              </a:rPr>
              <a:t>）</a:t>
            </a:r>
            <a:endParaRPr lang="en-US" altLang="zh-CN" dirty="0" smtClean="0">
              <a:solidFill>
                <a:srgbClr val="FF0000"/>
              </a:solidFill>
            </a:endParaRPr>
          </a:p>
          <a:p>
            <a:endParaRPr lang="en-US" altLang="zh-CN" dirty="0" smtClean="0">
              <a:solidFill>
                <a:srgbClr val="FF0000"/>
              </a:solidFill>
            </a:endParaRPr>
          </a:p>
          <a:p>
            <a:r>
              <a:rPr kumimoji="1" lang="en-US" altLang="zh-CN" dirty="0" smtClean="0">
                <a:solidFill>
                  <a:srgbClr val="FF0000"/>
                </a:solidFill>
              </a:rPr>
              <a:t>Response</a:t>
            </a:r>
            <a:r>
              <a:rPr kumimoji="1" lang="zh-CN" altLang="en-US" dirty="0" smtClean="0">
                <a:solidFill>
                  <a:srgbClr val="FF0000"/>
                </a:solidFill>
              </a:rPr>
              <a:t>和</a:t>
            </a:r>
            <a:r>
              <a:rPr kumimoji="1" lang="en-US" altLang="zh-CN" dirty="0" smtClean="0">
                <a:solidFill>
                  <a:srgbClr val="FF0000"/>
                </a:solidFill>
              </a:rPr>
              <a:t>Request</a:t>
            </a:r>
            <a:r>
              <a:rPr kumimoji="1" lang="zh-CN" altLang="en-US" dirty="0" smtClean="0">
                <a:solidFill>
                  <a:srgbClr val="FF0000"/>
                </a:solidFill>
              </a:rPr>
              <a:t>共有的</a:t>
            </a:r>
            <a:r>
              <a:rPr kumimoji="1" lang="en-US" altLang="zh-CN" dirty="0" smtClean="0">
                <a:solidFill>
                  <a:srgbClr val="FF0000"/>
                </a:solidFill>
              </a:rPr>
              <a:t>Header</a:t>
            </a:r>
            <a:r>
              <a:rPr kumimoji="1" lang="zh-CN" altLang="en-US" dirty="0" smtClean="0">
                <a:solidFill>
                  <a:srgbClr val="FF0000"/>
                </a:solidFill>
              </a:rPr>
              <a:t>的种类有：</a:t>
            </a:r>
            <a:endParaRPr kumimoji="1" lang="en-US" altLang="zh-CN" dirty="0" smtClean="0">
              <a:solidFill>
                <a:srgbClr val="FF0000"/>
              </a:solidFill>
            </a:endParaRPr>
          </a:p>
          <a:p>
            <a:pPr marL="285750" indent="-285750">
              <a:buFont typeface="Arial" panose="020B0604020202020204" pitchFamily="34" charset="0"/>
              <a:buChar char="•"/>
            </a:pPr>
            <a:r>
              <a:rPr lang="en-US" altLang="ja-JP" dirty="0" smtClean="0">
                <a:solidFill>
                  <a:srgbClr val="FF0000"/>
                </a:solidFill>
              </a:rPr>
              <a:t>General headers</a:t>
            </a:r>
          </a:p>
          <a:p>
            <a:pPr marL="285750" indent="-285750">
              <a:buFont typeface="Arial" panose="020B0604020202020204" pitchFamily="34" charset="0"/>
              <a:buChar char="•"/>
            </a:pPr>
            <a:r>
              <a:rPr kumimoji="1" lang="en-US" altLang="ja-JP" dirty="0" smtClean="0">
                <a:solidFill>
                  <a:srgbClr val="FF0000"/>
                </a:solidFill>
              </a:rPr>
              <a:t>Request specific headers</a:t>
            </a:r>
          </a:p>
          <a:p>
            <a:pPr marL="285750" indent="-285750">
              <a:buFont typeface="Arial" panose="020B0604020202020204" pitchFamily="34" charset="0"/>
              <a:buChar char="•"/>
            </a:pPr>
            <a:r>
              <a:rPr lang="en-US" altLang="ja-JP" dirty="0" smtClean="0">
                <a:solidFill>
                  <a:srgbClr val="FF0000"/>
                </a:solidFill>
              </a:rPr>
              <a:t>Response specific headers</a:t>
            </a:r>
          </a:p>
          <a:p>
            <a:pPr marL="285750" indent="-285750">
              <a:buFont typeface="Arial" panose="020B0604020202020204" pitchFamily="34" charset="0"/>
              <a:buChar char="•"/>
            </a:pPr>
            <a:r>
              <a:rPr kumimoji="1" lang="en-US" altLang="ja-JP" dirty="0" smtClean="0">
                <a:solidFill>
                  <a:srgbClr val="FF0000"/>
                </a:solidFill>
              </a:rPr>
              <a:t>Entity headers</a:t>
            </a:r>
          </a:p>
          <a:p>
            <a:r>
              <a:rPr kumimoji="1" lang="en-US" altLang="zh-CN" dirty="0" smtClean="0">
                <a:solidFill>
                  <a:srgbClr val="FF0000"/>
                </a:solidFill>
              </a:rPr>
              <a:t>Request</a:t>
            </a:r>
            <a:r>
              <a:rPr kumimoji="1" lang="zh-CN" altLang="en-US" dirty="0" smtClean="0">
                <a:solidFill>
                  <a:srgbClr val="FF0000"/>
                </a:solidFill>
              </a:rPr>
              <a:t>特有</a:t>
            </a:r>
            <a:r>
              <a:rPr kumimoji="1" lang="en-US" altLang="zh-CN" dirty="0" smtClean="0">
                <a:solidFill>
                  <a:srgbClr val="FF0000"/>
                </a:solidFill>
              </a:rPr>
              <a:t>Header:</a:t>
            </a:r>
          </a:p>
          <a:p>
            <a:pPr marL="285750" indent="-285750">
              <a:buFont typeface="Arial" panose="020B0604020202020204" pitchFamily="34" charset="0"/>
              <a:buChar char="•"/>
            </a:pPr>
            <a:r>
              <a:rPr lang="en-US" altLang="zh-CN" dirty="0" smtClean="0">
                <a:solidFill>
                  <a:srgbClr val="FF0000"/>
                </a:solidFill>
              </a:rPr>
              <a:t>Method header &lt;-</a:t>
            </a:r>
            <a:r>
              <a:rPr lang="zh-CN" altLang="en-US" dirty="0" smtClean="0">
                <a:solidFill>
                  <a:srgbClr val="FF0000"/>
                </a:solidFill>
              </a:rPr>
              <a:t>规定了</a:t>
            </a:r>
            <a:r>
              <a:rPr lang="en-US" altLang="zh-CN" dirty="0" smtClean="0">
                <a:solidFill>
                  <a:srgbClr val="FF0000"/>
                </a:solidFill>
              </a:rPr>
              <a:t>verb</a:t>
            </a:r>
          </a:p>
          <a:p>
            <a:r>
              <a:rPr kumimoji="1" lang="en-US" altLang="ja-JP" dirty="0" smtClean="0">
                <a:solidFill>
                  <a:srgbClr val="FF0000"/>
                </a:solidFill>
              </a:rPr>
              <a:t>Response</a:t>
            </a:r>
            <a:r>
              <a:rPr kumimoji="1" lang="zh-CN" altLang="en-US" dirty="0" smtClean="0">
                <a:solidFill>
                  <a:srgbClr val="FF0000"/>
                </a:solidFill>
              </a:rPr>
              <a:t>特有</a:t>
            </a:r>
            <a:r>
              <a:rPr kumimoji="1" lang="en-US" altLang="zh-CN" dirty="0" smtClean="0">
                <a:solidFill>
                  <a:srgbClr val="FF0000"/>
                </a:solidFill>
              </a:rPr>
              <a:t>Header</a:t>
            </a:r>
          </a:p>
          <a:p>
            <a:pPr marL="285750" indent="-285750">
              <a:buFont typeface="Arial" panose="020B0604020202020204" pitchFamily="34" charset="0"/>
              <a:buChar char="•"/>
            </a:pPr>
            <a:r>
              <a:rPr kumimoji="1" lang="en-US" altLang="ja-JP" dirty="0" smtClean="0">
                <a:solidFill>
                  <a:srgbClr val="FF0000"/>
                </a:solidFill>
              </a:rPr>
              <a:t>Response header</a:t>
            </a:r>
            <a:endParaRPr kumimoji="1" lang="ja-JP" altLang="en-US" dirty="0">
              <a:solidFill>
                <a:srgbClr val="FF0000"/>
              </a:solidFill>
            </a:endParaRPr>
          </a:p>
        </p:txBody>
      </p:sp>
      <p:sp>
        <p:nvSpPr>
          <p:cNvPr id="8" name="テキスト ボックス 7"/>
          <p:cNvSpPr txBox="1"/>
          <p:nvPr/>
        </p:nvSpPr>
        <p:spPr>
          <a:xfrm>
            <a:off x="2751871" y="5508104"/>
            <a:ext cx="1405962" cy="369332"/>
          </a:xfrm>
          <a:prstGeom prst="rect">
            <a:avLst/>
          </a:prstGeom>
          <a:noFill/>
          <a:ln>
            <a:solidFill>
              <a:srgbClr val="FF0000"/>
            </a:solidFill>
          </a:ln>
        </p:spPr>
        <p:txBody>
          <a:bodyPr wrap="none" rtlCol="0">
            <a:spAutoFit/>
          </a:bodyPr>
          <a:lstStyle/>
          <a:p>
            <a:r>
              <a:rPr lang="en-US" altLang="zh-CN" dirty="0" smtClean="0">
                <a:solidFill>
                  <a:srgbClr val="FF0000"/>
                </a:solidFill>
              </a:rPr>
              <a:t>Request</a:t>
            </a:r>
            <a:r>
              <a:rPr lang="zh-CN" altLang="en-US" dirty="0" smtClean="0">
                <a:solidFill>
                  <a:srgbClr val="FF0000"/>
                </a:solidFill>
              </a:rPr>
              <a:t>特有</a:t>
            </a:r>
            <a:endParaRPr kumimoji="1" lang="ja-JP" altLang="en-US" dirty="0">
              <a:solidFill>
                <a:srgbClr val="FF0000"/>
              </a:solidFill>
            </a:endParaRPr>
          </a:p>
        </p:txBody>
      </p:sp>
      <p:sp>
        <p:nvSpPr>
          <p:cNvPr id="10" name="テキスト ボックス 9"/>
          <p:cNvSpPr txBox="1"/>
          <p:nvPr/>
        </p:nvSpPr>
        <p:spPr>
          <a:xfrm>
            <a:off x="4698850" y="5522151"/>
            <a:ext cx="1543179" cy="369332"/>
          </a:xfrm>
          <a:prstGeom prst="rect">
            <a:avLst/>
          </a:prstGeom>
          <a:noFill/>
          <a:ln>
            <a:solidFill>
              <a:srgbClr val="FF0000"/>
            </a:solidFill>
          </a:ln>
        </p:spPr>
        <p:txBody>
          <a:bodyPr wrap="none" rtlCol="0">
            <a:spAutoFit/>
          </a:bodyPr>
          <a:lstStyle/>
          <a:p>
            <a:r>
              <a:rPr lang="en-US" altLang="zh-CN" dirty="0" smtClean="0">
                <a:solidFill>
                  <a:srgbClr val="FF0000"/>
                </a:solidFill>
              </a:rPr>
              <a:t>Response</a:t>
            </a:r>
            <a:r>
              <a:rPr lang="zh-CN" altLang="en-US" dirty="0" smtClean="0">
                <a:solidFill>
                  <a:srgbClr val="FF0000"/>
                </a:solidFill>
              </a:rPr>
              <a:t>特有</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smtClean="0"/>
              <a:t>注意</a:t>
            </a:r>
            <a:endParaRPr lang="en-US" altLang="zh-CN" dirty="0" smtClean="0"/>
          </a:p>
          <a:p>
            <a:r>
              <a:rPr kumimoji="1" lang="en-US" altLang="zh-CN" dirty="0" smtClean="0"/>
              <a:t>Chrome -&gt; more tools -&gt; Developer tools -&gt; Network tab</a:t>
            </a:r>
          </a:p>
          <a:p>
            <a:r>
              <a:rPr lang="zh-CN" altLang="en-US" dirty="0" smtClean="0"/>
              <a:t>可以看所有</a:t>
            </a:r>
            <a:r>
              <a:rPr lang="en-US" altLang="zh-CN" dirty="0" smtClean="0"/>
              <a:t>HTTP</a:t>
            </a:r>
            <a:r>
              <a:rPr lang="zh-CN" altLang="en-US" dirty="0" smtClean="0"/>
              <a:t>的</a:t>
            </a:r>
            <a:r>
              <a:rPr lang="en-US" altLang="zh-CN" dirty="0" smtClean="0"/>
              <a:t>request</a:t>
            </a:r>
            <a:r>
              <a:rPr lang="zh-CN" altLang="en-US" dirty="0" smtClean="0"/>
              <a:t>和</a:t>
            </a:r>
            <a:r>
              <a:rPr lang="en-US" altLang="zh-CN" dirty="0" smtClean="0"/>
              <a:t>Response</a:t>
            </a:r>
            <a:r>
              <a:rPr lang="zh-CN" altLang="en-US" dirty="0" smtClean="0"/>
              <a:t>详细</a:t>
            </a:r>
            <a:endParaRPr lang="en-US" altLang="zh-CN" dirty="0" smtClean="0"/>
          </a:p>
        </p:txBody>
      </p:sp>
      <p:pic>
        <p:nvPicPr>
          <p:cNvPr id="7176" name="Picture 8" descr="Connection Delay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smtClean="0"/>
              <a:t>一个</a:t>
            </a:r>
            <a:r>
              <a:rPr kumimoji="1" lang="en-US" altLang="zh-CN" dirty="0" smtClean="0"/>
              <a:t>HTTP Connection</a:t>
            </a:r>
            <a:r>
              <a:rPr kumimoji="1" lang="zh-CN" altLang="en-US" dirty="0" smtClean="0"/>
              <a:t>是以下流程建立的</a:t>
            </a:r>
            <a:r>
              <a:rPr lang="zh-CN" altLang="en-US" dirty="0" smtClean="0"/>
              <a:t>（</a:t>
            </a:r>
            <a:r>
              <a:rPr lang="en-US" altLang="zh-CN" dirty="0" smtClean="0"/>
              <a:t>client</a:t>
            </a:r>
            <a:r>
              <a:rPr lang="zh-CN" altLang="en-US" dirty="0" smtClean="0"/>
              <a:t>观点）</a:t>
            </a:r>
            <a:endParaRPr kumimoji="1" lang="en-US" altLang="zh-CN" dirty="0" smtClean="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a:t>
            </a:r>
            <a:r>
              <a:rPr lang="en-US" altLang="ja-JP" dirty="0" smtClean="0"/>
              <a:t>connection</a:t>
            </a:r>
          </a:p>
          <a:p>
            <a:r>
              <a:rPr lang="zh-CN" altLang="en-US" dirty="0" smtClean="0"/>
              <a:t>（</a:t>
            </a:r>
            <a:r>
              <a:rPr lang="en-US" altLang="zh-CN" dirty="0" smtClean="0"/>
              <a:t>HTTP1.0</a:t>
            </a:r>
            <a:r>
              <a:rPr lang="zh-CN" altLang="en-US" dirty="0" smtClean="0"/>
              <a:t>中，</a:t>
            </a:r>
            <a:r>
              <a:rPr lang="en-US" altLang="zh-CN" dirty="0" smtClean="0"/>
              <a:t>connect</a:t>
            </a:r>
            <a:r>
              <a:rPr lang="zh-CN" altLang="en-US" dirty="0" smtClean="0"/>
              <a:t>会在</a:t>
            </a:r>
            <a:r>
              <a:rPr lang="en-US" altLang="zh-CN" dirty="0" smtClean="0"/>
              <a:t>1</a:t>
            </a:r>
            <a:r>
              <a:rPr lang="zh-CN" altLang="en-US" dirty="0" smtClean="0"/>
              <a:t>个</a:t>
            </a:r>
            <a:r>
              <a:rPr lang="en-US" altLang="zh-CN" dirty="0" smtClean="0"/>
              <a:t>transaction</a:t>
            </a:r>
            <a:r>
              <a:rPr lang="zh-CN" altLang="en-US" dirty="0" smtClean="0"/>
              <a:t>之后被自动关闭；而</a:t>
            </a:r>
            <a:r>
              <a:rPr lang="en-US" altLang="zh-CN" dirty="0" smtClean="0"/>
              <a:t>HTTP1.1</a:t>
            </a:r>
            <a:r>
              <a:rPr lang="zh-CN" altLang="en-US" dirty="0" smtClean="0"/>
              <a:t>引入了</a:t>
            </a:r>
            <a:r>
              <a:rPr lang="en-US" altLang="zh-CN" dirty="0" smtClean="0"/>
              <a:t>persistent connection</a:t>
            </a:r>
            <a:r>
              <a:rPr lang="zh-CN" altLang="en-US" dirty="0" smtClean="0"/>
              <a:t>）</a:t>
            </a:r>
            <a:endParaRPr lang="en-US" altLang="zh-CN" dirty="0" smtClean="0"/>
          </a:p>
          <a:p>
            <a:r>
              <a:rPr lang="zh-CN" altLang="en-US" dirty="0" smtClean="0"/>
              <a:t>而从</a:t>
            </a:r>
            <a:r>
              <a:rPr lang="en-US" altLang="zh-CN" dirty="0" smtClean="0"/>
              <a:t>server</a:t>
            </a:r>
            <a:r>
              <a:rPr lang="zh-CN" altLang="en-US" dirty="0" smtClean="0"/>
              <a:t>观点，</a:t>
            </a:r>
            <a:r>
              <a:rPr lang="en-US" altLang="zh-CN" dirty="0" smtClean="0"/>
              <a:t>server</a:t>
            </a:r>
            <a:r>
              <a:rPr lang="zh-CN" altLang="en-US" dirty="0" smtClean="0"/>
              <a:t>用一下流程</a:t>
            </a:r>
            <a:r>
              <a:rPr lang="en-US" altLang="zh-CN" dirty="0" smtClean="0"/>
              <a:t>handle</a:t>
            </a:r>
            <a:r>
              <a:rPr lang="zh-CN" altLang="en-US" dirty="0" smtClean="0"/>
              <a:t>一个</a:t>
            </a:r>
            <a:r>
              <a:rPr lang="en-US" altLang="zh-CN" dirty="0" smtClean="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a:t>
            </a:r>
            <a:r>
              <a:rPr lang="en-US" altLang="ja-JP" dirty="0" smtClean="0"/>
              <a:t>found</a:t>
            </a:r>
            <a:endParaRPr lang="en-US" altLang="ja-JP" dirty="0"/>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smtClean="0"/>
              <a:t>HTTP</a:t>
            </a:r>
            <a:r>
              <a:rPr kumimoji="1" lang="zh-CN" altLang="en-US" dirty="0" smtClean="0"/>
              <a:t>有</a:t>
            </a:r>
            <a:r>
              <a:rPr kumimoji="1" lang="en-US" altLang="zh-CN" b="1" dirty="0" smtClean="0">
                <a:solidFill>
                  <a:srgbClr val="FF0000"/>
                </a:solidFill>
              </a:rPr>
              <a:t>Basic Authentication</a:t>
            </a:r>
            <a:r>
              <a:rPr kumimoji="1" lang="zh-CN" altLang="en-US" dirty="0" smtClean="0"/>
              <a:t>方法，</a:t>
            </a:r>
            <a:endParaRPr kumimoji="1" lang="en-US" altLang="zh-CN" dirty="0" smtClean="0"/>
          </a:p>
          <a:p>
            <a:pPr marL="342900" indent="-342900">
              <a:buFont typeface="+mj-lt"/>
              <a:buAutoNum type="arabicPeriod"/>
            </a:pPr>
            <a:r>
              <a:rPr lang="en-US" altLang="zh-CN" dirty="0" smtClean="0"/>
              <a:t>Client</a:t>
            </a:r>
            <a:r>
              <a:rPr lang="zh-CN" altLang="en-US" dirty="0" smtClean="0"/>
              <a:t>送</a:t>
            </a:r>
            <a:r>
              <a:rPr lang="en-US" altLang="zh-CN" dirty="0" smtClean="0"/>
              <a:t>request</a:t>
            </a:r>
            <a:r>
              <a:rPr lang="zh-CN" altLang="en-US" dirty="0" smtClean="0"/>
              <a:t>到</a:t>
            </a:r>
            <a:r>
              <a:rPr lang="en-US" altLang="zh-CN" dirty="0" smtClean="0"/>
              <a:t>server</a:t>
            </a:r>
          </a:p>
          <a:p>
            <a:pPr marL="342900" indent="-342900">
              <a:buFont typeface="+mj-lt"/>
              <a:buAutoNum type="arabicPeriod"/>
            </a:pPr>
            <a:r>
              <a:rPr kumimoji="1" lang="en-US" altLang="zh-CN" dirty="0" smtClean="0"/>
              <a:t>Server</a:t>
            </a:r>
            <a:r>
              <a:rPr kumimoji="1" lang="zh-CN" altLang="en-US" dirty="0" smtClean="0"/>
              <a:t>送</a:t>
            </a:r>
            <a:r>
              <a:rPr kumimoji="1" lang="en-US" altLang="zh-CN" dirty="0" smtClean="0"/>
              <a:t>WWW-Authenticate header with 401 Unauthorized status code</a:t>
            </a:r>
            <a:r>
              <a:rPr lang="zh-CN" altLang="en-US" dirty="0" smtClean="0"/>
              <a:t>回</a:t>
            </a:r>
            <a:r>
              <a:rPr lang="en-US" altLang="zh-CN" dirty="0" smtClean="0"/>
              <a:t>client</a:t>
            </a:r>
          </a:p>
          <a:p>
            <a:pPr marL="342900" indent="-342900">
              <a:buFont typeface="+mj-lt"/>
              <a:buAutoNum type="arabicPeriod"/>
            </a:pPr>
            <a:r>
              <a:rPr kumimoji="1" lang="en-US" altLang="zh-CN" dirty="0" smtClean="0"/>
              <a:t>Client</a:t>
            </a:r>
            <a:r>
              <a:rPr kumimoji="1" lang="zh-CN" altLang="en-US" dirty="0" smtClean="0"/>
              <a:t>的</a:t>
            </a:r>
            <a:r>
              <a:rPr kumimoji="1" lang="en-US" altLang="zh-CN" b="1" u="sng" dirty="0" smtClean="0"/>
              <a:t>Browser</a:t>
            </a:r>
            <a:r>
              <a:rPr kumimoji="1" lang="zh-CN" altLang="en-US" dirty="0" smtClean="0"/>
              <a:t>接收到以上回信，</a:t>
            </a:r>
            <a:r>
              <a:rPr kumimoji="1" lang="en-US" altLang="zh-CN" dirty="0" smtClean="0"/>
              <a:t>pop up</a:t>
            </a:r>
            <a:r>
              <a:rPr kumimoji="1" lang="zh-CN" altLang="en-US" dirty="0" smtClean="0"/>
              <a:t>用户名密码输入</a:t>
            </a:r>
            <a:r>
              <a:rPr kumimoji="1" lang="en-US" altLang="zh-CN" dirty="0" smtClean="0"/>
              <a:t>window</a:t>
            </a:r>
          </a:p>
          <a:p>
            <a:pPr marL="342900" indent="-342900">
              <a:buFont typeface="+mj-lt"/>
              <a:buAutoNum type="arabicPeriod"/>
            </a:pPr>
            <a:r>
              <a:rPr kumimoji="1" lang="zh-CN" altLang="en-US" dirty="0" smtClean="0"/>
              <a:t>用户输入用户名密码</a:t>
            </a:r>
            <a:endParaRPr kumimoji="1" lang="en-US" altLang="zh-CN" dirty="0" smtClean="0"/>
          </a:p>
          <a:p>
            <a:pPr marL="342900" indent="-342900">
              <a:buFont typeface="+mj-lt"/>
              <a:buAutoNum type="arabicPeriod"/>
            </a:pPr>
            <a:r>
              <a:rPr lang="en-US" altLang="zh-CN" dirty="0" smtClean="0"/>
              <a:t>Client</a:t>
            </a:r>
            <a:r>
              <a:rPr lang="zh-CN" altLang="en-US" dirty="0" smtClean="0"/>
              <a:t>在</a:t>
            </a:r>
            <a:r>
              <a:rPr lang="en-US" altLang="zh-CN" dirty="0" smtClean="0"/>
              <a:t>request with authentication</a:t>
            </a:r>
            <a:r>
              <a:rPr lang="ja-JP" altLang="en-US" dirty="0" smtClean="0"/>
              <a:t> </a:t>
            </a:r>
            <a:r>
              <a:rPr lang="en-US" altLang="zh-CN" dirty="0" smtClean="0"/>
              <a:t>header</a:t>
            </a:r>
          </a:p>
          <a:p>
            <a:pPr marL="342900" indent="-342900">
              <a:buFont typeface="+mj-lt"/>
              <a:buAutoNum type="arabicPeriod"/>
            </a:pPr>
            <a:r>
              <a:rPr lang="en-US" altLang="zh-CN" dirty="0" smtClean="0"/>
              <a:t>Server</a:t>
            </a:r>
            <a:r>
              <a:rPr lang="zh-CN" altLang="en-US" dirty="0" smtClean="0"/>
              <a:t>验证之后，</a:t>
            </a:r>
            <a:r>
              <a:rPr lang="en-US" altLang="zh-CN" dirty="0" smtClean="0"/>
              <a:t>response</a:t>
            </a:r>
          </a:p>
          <a:p>
            <a:r>
              <a:rPr lang="zh-CN" altLang="en-US" dirty="0" smtClean="0"/>
              <a:t>（在</a:t>
            </a:r>
            <a:r>
              <a:rPr lang="en-US" altLang="zh-CN" dirty="0" smtClean="0"/>
              <a:t>URL</a:t>
            </a:r>
            <a:r>
              <a:rPr lang="zh-CN" altLang="en-US" dirty="0" smtClean="0"/>
              <a:t>上写</a:t>
            </a:r>
            <a:r>
              <a:rPr lang="en-US" altLang="zh-CN" dirty="0" smtClean="0"/>
              <a:t>username</a:t>
            </a:r>
            <a:r>
              <a:rPr lang="zh-CN" altLang="en-US" dirty="0" smtClean="0"/>
              <a:t>和</a:t>
            </a:r>
            <a:r>
              <a:rPr lang="en-US" altLang="zh-CN" dirty="0" smtClean="0"/>
              <a:t>password</a:t>
            </a:r>
            <a:r>
              <a:rPr lang="zh-CN" altLang="en-US" dirty="0" smtClean="0"/>
              <a:t>的</a:t>
            </a:r>
            <a:r>
              <a:rPr lang="en-US" altLang="ja-JP" b="1" dirty="0"/>
              <a:t>URL </a:t>
            </a:r>
            <a:r>
              <a:rPr lang="en-US" altLang="ja-JP" b="1" dirty="0" smtClean="0"/>
              <a:t>encoding</a:t>
            </a:r>
            <a:r>
              <a:rPr lang="zh-CN" altLang="en-US" b="1" dirty="0" smtClean="0"/>
              <a:t>，</a:t>
            </a:r>
            <a:r>
              <a:rPr lang="zh-CN" altLang="en-US" dirty="0" smtClean="0"/>
              <a:t>这种方法有安全隐患</a:t>
            </a:r>
            <a:endParaRPr lang="en-US" altLang="zh-CN" dirty="0" smtClean="0"/>
          </a:p>
          <a:p>
            <a:r>
              <a:rPr lang="en-US" altLang="zh-CN" b="1" dirty="0"/>
              <a:t>e.g</a:t>
            </a:r>
            <a:r>
              <a:rPr lang="en-US" altLang="zh-CN" b="1" dirty="0" smtClean="0"/>
              <a:t>., </a:t>
            </a:r>
            <a:r>
              <a:rPr lang="en-US" altLang="ja-JP" dirty="0">
                <a:hlinkClick r:id="rId5"/>
              </a:rPr>
              <a:t>https</a:t>
            </a:r>
            <a:r>
              <a:rPr lang="en-US" altLang="ja-JP" dirty="0" smtClean="0">
                <a:hlinkClick r:id="rId5"/>
              </a:rPr>
              <a:t>://username:password@www.example.com/index.html</a:t>
            </a:r>
            <a:endParaRPr lang="en-US" altLang="ja-JP" dirty="0" smtClean="0"/>
          </a:p>
          <a:p>
            <a:r>
              <a:rPr lang="zh-CN" altLang="en-US" dirty="0" smtClean="0"/>
              <a:t>这种方法可以直接送</a:t>
            </a:r>
            <a:r>
              <a:rPr lang="en-US" altLang="zh-CN" dirty="0" smtClean="0"/>
              <a:t>authentication header</a:t>
            </a:r>
            <a:r>
              <a:rPr lang="zh-CN" altLang="en-US" dirty="0" smtClean="0"/>
              <a:t>）</a:t>
            </a:r>
            <a:endParaRPr lang="en-US" altLang="zh-CN" dirty="0" smtClean="0"/>
          </a:p>
        </p:txBody>
      </p:sp>
      <p:sp>
        <p:nvSpPr>
          <p:cNvPr id="18" name="テキスト ボックス 17"/>
          <p:cNvSpPr txBox="1"/>
          <p:nvPr/>
        </p:nvSpPr>
        <p:spPr>
          <a:xfrm>
            <a:off x="-5775367" y="4479667"/>
            <a:ext cx="5819991" cy="923330"/>
          </a:xfrm>
          <a:prstGeom prst="rect">
            <a:avLst/>
          </a:prstGeom>
          <a:noFill/>
        </p:spPr>
        <p:txBody>
          <a:bodyPr wrap="none" rtlCol="0">
            <a:spAutoFit/>
          </a:bodyPr>
          <a:lstStyle/>
          <a:p>
            <a:r>
              <a:rPr kumimoji="1" lang="en-US" altLang="zh-CN" dirty="0" smtClean="0"/>
              <a:t>HTTP cache </a:t>
            </a:r>
            <a:r>
              <a:rPr kumimoji="1" lang="zh-CN" altLang="en-US" dirty="0" smtClean="0"/>
              <a:t>（就是</a:t>
            </a:r>
            <a:r>
              <a:rPr kumimoji="1" lang="en-US" altLang="zh-CN" dirty="0" smtClean="0"/>
              <a:t>proxy server</a:t>
            </a:r>
            <a:r>
              <a:rPr kumimoji="1" lang="zh-CN" altLang="en-US" dirty="0" smtClean="0"/>
              <a:t>）：</a:t>
            </a:r>
            <a:endParaRPr kumimoji="1" lang="en-US" altLang="zh-CN" dirty="0" smtClean="0"/>
          </a:p>
          <a:p>
            <a:r>
              <a:rPr lang="en-US" altLang="zh-CN" dirty="0" smtClean="0"/>
              <a:t>Cache</a:t>
            </a:r>
            <a:r>
              <a:rPr lang="zh-CN" altLang="en-US" dirty="0" smtClean="0"/>
              <a:t>可以是</a:t>
            </a:r>
            <a:r>
              <a:rPr lang="en-US" altLang="zh-CN" dirty="0" smtClean="0"/>
              <a:t>local</a:t>
            </a:r>
            <a:r>
              <a:rPr lang="zh-CN" altLang="en-US" dirty="0" smtClean="0"/>
              <a:t>（</a:t>
            </a:r>
            <a:r>
              <a:rPr lang="en-US" altLang="zh-CN" dirty="0" smtClean="0"/>
              <a:t>private</a:t>
            </a:r>
            <a:r>
              <a:rPr lang="zh-CN" altLang="en-US" dirty="0" smtClean="0"/>
              <a:t>）的，存储在</a:t>
            </a:r>
            <a:r>
              <a:rPr lang="en-US" altLang="zh-CN" dirty="0" smtClean="0"/>
              <a:t>client</a:t>
            </a:r>
            <a:r>
              <a:rPr lang="zh-CN" altLang="en-US" dirty="0" smtClean="0"/>
              <a:t>的电脑上；</a:t>
            </a:r>
            <a:endParaRPr lang="en-US" altLang="zh-CN" dirty="0" smtClean="0"/>
          </a:p>
          <a:p>
            <a:r>
              <a:rPr lang="zh-CN" altLang="en-US" dirty="0" smtClean="0"/>
              <a:t>也可以是</a:t>
            </a:r>
            <a:r>
              <a:rPr lang="en-US" altLang="zh-CN" dirty="0" smtClean="0"/>
              <a:t>public</a:t>
            </a:r>
            <a:r>
              <a:rPr lang="zh-CN" altLang="en-US" dirty="0" smtClean="0"/>
              <a:t>的，用一个额外的</a:t>
            </a:r>
            <a:r>
              <a:rPr lang="en-US" altLang="zh-CN" dirty="0" smtClean="0"/>
              <a:t>proxy</a:t>
            </a:r>
            <a:r>
              <a:rPr lang="en-US" altLang="zh-CN" dirty="0"/>
              <a:t> </a:t>
            </a:r>
            <a:r>
              <a:rPr lang="en-US" altLang="zh-CN" dirty="0" smtClean="0"/>
              <a:t>server</a:t>
            </a:r>
          </a:p>
        </p:txBody>
      </p:sp>
    </p:spTree>
    <p:extLst>
      <p:ext uri="{BB962C8B-B14F-4D97-AF65-F5344CB8AC3E}">
        <p14:creationId xmlns:p14="http://schemas.microsoft.com/office/powerpoint/2010/main" val="33169157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2862322"/>
          </a:xfrm>
          <a:prstGeom prst="rect">
            <a:avLst/>
          </a:prstGeom>
          <a:noFill/>
        </p:spPr>
        <p:txBody>
          <a:bodyPr wrap="square" rtlCol="0">
            <a:spAutoFit/>
          </a:bodyPr>
          <a:lstStyle/>
          <a:p>
            <a:r>
              <a:rPr kumimoji="1" lang="en-US" altLang="ja-JP" dirty="0" smtClean="0"/>
              <a:t>HTTP </a:t>
            </a:r>
            <a:r>
              <a:rPr kumimoji="1" lang="en-US" altLang="ja-JP" b="1" dirty="0" smtClean="0">
                <a:solidFill>
                  <a:srgbClr val="FF0000"/>
                </a:solidFill>
              </a:rPr>
              <a:t>Cookie</a:t>
            </a:r>
            <a:r>
              <a:rPr kumimoji="1" lang="en-US" altLang="ja-JP" dirty="0" smtClean="0"/>
              <a:t>:</a:t>
            </a:r>
          </a:p>
          <a:p>
            <a:pPr marL="285750" indent="-285750">
              <a:buFont typeface="Arial" panose="020B0604020202020204" pitchFamily="34" charset="0"/>
              <a:buChar char="•"/>
            </a:pPr>
            <a:r>
              <a:rPr lang="zh-CN" altLang="en-US" dirty="0" smtClean="0"/>
              <a:t>本地</a:t>
            </a:r>
            <a:r>
              <a:rPr lang="en-US" altLang="zh-CN" dirty="0" smtClean="0"/>
              <a:t>PC</a:t>
            </a:r>
            <a:r>
              <a:rPr lang="zh-CN" altLang="en-US" dirty="0" smtClean="0"/>
              <a:t>已经有</a:t>
            </a:r>
            <a:r>
              <a:rPr lang="en-US" altLang="zh-CN" dirty="0" smtClean="0"/>
              <a:t>Cookie</a:t>
            </a:r>
            <a:r>
              <a:rPr lang="zh-CN" altLang="en-US" dirty="0" smtClean="0"/>
              <a:t>的时候，发</a:t>
            </a:r>
            <a:r>
              <a:rPr lang="en-US" altLang="zh-CN" dirty="0" smtClean="0"/>
              <a:t>HTTP Request</a:t>
            </a:r>
            <a:r>
              <a:rPr lang="zh-CN" altLang="en-US" dirty="0" smtClean="0"/>
              <a:t>时候是直接把</a:t>
            </a:r>
            <a:r>
              <a:rPr lang="en-US" altLang="zh-CN" dirty="0" smtClean="0"/>
              <a:t>Cookie</a:t>
            </a:r>
            <a:r>
              <a:rPr lang="zh-CN" altLang="en-US" dirty="0" smtClean="0"/>
              <a:t>放到</a:t>
            </a:r>
            <a:r>
              <a:rPr lang="en-US" altLang="zh-CN" dirty="0" smtClean="0"/>
              <a:t>request Header</a:t>
            </a:r>
            <a:r>
              <a:rPr lang="zh-CN" altLang="en-US" dirty="0" smtClean="0"/>
              <a:t>里面的</a:t>
            </a:r>
            <a:endParaRPr lang="en-US" altLang="zh-CN" dirty="0" smtClean="0"/>
          </a:p>
          <a:p>
            <a:pPr marL="285750" indent="-285750">
              <a:buFont typeface="Arial" panose="020B0604020202020204" pitchFamily="34" charset="0"/>
              <a:buChar char="•"/>
            </a:pPr>
            <a:r>
              <a:rPr kumimoji="1" lang="en-US" altLang="zh-CN" dirty="0" smtClean="0"/>
              <a:t>Cookie</a:t>
            </a:r>
            <a:r>
              <a:rPr kumimoji="1" lang="zh-CN" altLang="en-US" dirty="0" smtClean="0"/>
              <a:t>最先是由</a:t>
            </a:r>
            <a:r>
              <a:rPr kumimoji="1" lang="en-US" altLang="zh-CN" dirty="0" smtClean="0"/>
              <a:t>Server</a:t>
            </a:r>
            <a:r>
              <a:rPr kumimoji="1" lang="zh-CN" altLang="en-US" dirty="0" smtClean="0"/>
              <a:t>生成然后通过</a:t>
            </a:r>
            <a:r>
              <a:rPr kumimoji="1" lang="en-US" altLang="zh-CN" dirty="0" smtClean="0"/>
              <a:t>HTTP response</a:t>
            </a:r>
            <a:r>
              <a:rPr kumimoji="1" lang="zh-CN" altLang="en-US" dirty="0" smtClean="0"/>
              <a:t>送回</a:t>
            </a:r>
            <a:r>
              <a:rPr kumimoji="1" lang="en-US" altLang="zh-CN" dirty="0" smtClean="0"/>
              <a:t>client</a:t>
            </a:r>
            <a:r>
              <a:rPr kumimoji="1" lang="zh-CN" altLang="en-US" dirty="0" smtClean="0"/>
              <a:t>的，通过</a:t>
            </a:r>
            <a:r>
              <a:rPr kumimoji="1" lang="en-US" altLang="zh-CN" dirty="0" smtClean="0"/>
              <a:t>set-cookie header</a:t>
            </a:r>
          </a:p>
          <a:p>
            <a:pPr marL="285750" indent="-285750">
              <a:buFont typeface="Arial" panose="020B0604020202020204" pitchFamily="34" charset="0"/>
              <a:buChar char="•"/>
            </a:pPr>
            <a:r>
              <a:rPr lang="en-US" altLang="ja-JP" dirty="0" smtClean="0"/>
              <a:t>Client</a:t>
            </a:r>
            <a:r>
              <a:rPr lang="zh-CN" altLang="en-US" dirty="0" smtClean="0"/>
              <a:t>保存的</a:t>
            </a:r>
            <a:r>
              <a:rPr lang="en-US" altLang="zh-CN" dirty="0" smtClean="0"/>
              <a:t>cookie</a:t>
            </a:r>
            <a:r>
              <a:rPr lang="zh-CN" altLang="en-US" dirty="0" smtClean="0"/>
              <a:t>只是一些简单的值（</a:t>
            </a:r>
            <a:r>
              <a:rPr lang="en-US" altLang="zh-CN" dirty="0" smtClean="0"/>
              <a:t>size&lt;=4kb</a:t>
            </a:r>
            <a:r>
              <a:rPr lang="zh-CN" altLang="en-US" dirty="0" smtClean="0"/>
              <a:t>），真正</a:t>
            </a:r>
            <a:r>
              <a:rPr lang="en-US" altLang="zh-CN" dirty="0" smtClean="0"/>
              <a:t>data</a:t>
            </a:r>
            <a:r>
              <a:rPr lang="zh-CN" altLang="en-US" dirty="0" smtClean="0"/>
              <a:t>都在</a:t>
            </a:r>
            <a:r>
              <a:rPr lang="en-US" altLang="zh-CN" dirty="0" smtClean="0"/>
              <a:t>server</a:t>
            </a:r>
            <a:r>
              <a:rPr lang="zh-CN" altLang="en-US" dirty="0" smtClean="0"/>
              <a:t>的</a:t>
            </a:r>
            <a:r>
              <a:rPr lang="en-US" altLang="zh-CN" dirty="0" smtClean="0"/>
              <a:t>database</a:t>
            </a:r>
            <a:r>
              <a:rPr lang="zh-CN" altLang="en-US" dirty="0" smtClean="0"/>
              <a:t>里面</a:t>
            </a:r>
            <a:endParaRPr kumimoji="1" lang="ja-JP"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6" descr="HTTP and HTTPS lay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2441" y="5724128"/>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764704" y="5580112"/>
            <a:ext cx="1136786" cy="369332"/>
          </a:xfrm>
          <a:prstGeom prst="rect">
            <a:avLst/>
          </a:prstGeom>
          <a:noFill/>
        </p:spPr>
        <p:txBody>
          <a:bodyPr wrap="none" rtlCol="0">
            <a:spAutoFit/>
          </a:bodyPr>
          <a:lstStyle/>
          <a:p>
            <a:r>
              <a:rPr kumimoji="1" lang="en-US" altLang="zh-CN" dirty="0" smtClean="0"/>
              <a:t>HTTP</a:t>
            </a:r>
            <a:r>
              <a:rPr kumimoji="1" lang="zh-CN" altLang="en-US" dirty="0" smtClean="0"/>
              <a:t>加密</a:t>
            </a:r>
            <a:endParaRPr kumimoji="1" lang="ja-JP" altLang="en-US" dirty="0"/>
          </a:p>
        </p:txBody>
      </p:sp>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480" y="8388424"/>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565440" y="6768187"/>
            <a:ext cx="3102131" cy="369332"/>
          </a:xfrm>
          <a:prstGeom prst="rect">
            <a:avLst/>
          </a:prstGeom>
          <a:noFill/>
        </p:spPr>
        <p:txBody>
          <a:bodyPr wrap="none" rtlCol="0">
            <a:spAutoFit/>
          </a:bodyPr>
          <a:lstStyle/>
          <a:p>
            <a:r>
              <a:rPr lang="zh-CN" altLang="en-US" b="1" dirty="0" smtClean="0">
                <a:solidFill>
                  <a:srgbClr val="FF0000"/>
                </a:solidFill>
              </a:rPr>
              <a:t>这</a:t>
            </a:r>
            <a:r>
              <a:rPr kumimoji="1" lang="zh-CN" altLang="en-US" b="1" dirty="0" smtClean="0">
                <a:solidFill>
                  <a:srgbClr val="FF0000"/>
                </a:solidFill>
              </a:rPr>
              <a:t>一层在</a:t>
            </a:r>
            <a:r>
              <a:rPr kumimoji="1" lang="en-US" altLang="zh-CN" b="1" dirty="0" smtClean="0">
                <a:solidFill>
                  <a:srgbClr val="FF0000"/>
                </a:solidFill>
              </a:rPr>
              <a:t>HTTP</a:t>
            </a:r>
            <a:r>
              <a:rPr kumimoji="1" lang="zh-CN" altLang="en-US" b="1" dirty="0" smtClean="0">
                <a:solidFill>
                  <a:srgbClr val="FF0000"/>
                </a:solidFill>
              </a:rPr>
              <a:t>下面，</a:t>
            </a:r>
            <a:r>
              <a:rPr kumimoji="1" lang="en-US" altLang="zh-CN" b="1" dirty="0" smtClean="0">
                <a:solidFill>
                  <a:srgbClr val="FF0000"/>
                </a:solidFill>
              </a:rPr>
              <a:t>TCP</a:t>
            </a:r>
            <a:r>
              <a:rPr kumimoji="1" lang="zh-CN" altLang="en-US" b="1" dirty="0" smtClean="0">
                <a:solidFill>
                  <a:srgbClr val="FF0000"/>
                </a:solidFill>
              </a:rPr>
              <a:t>上面</a:t>
            </a:r>
            <a:endParaRPr kumimoji="1" lang="ja-JP" altLang="en-US" b="1" dirty="0">
              <a:solidFill>
                <a:srgbClr val="FF0000"/>
              </a:solidFill>
            </a:endParaRPr>
          </a:p>
        </p:txBody>
      </p:sp>
      <p:sp>
        <p:nvSpPr>
          <p:cNvPr id="10" name="右中かっこ 9"/>
          <p:cNvSpPr/>
          <p:nvPr/>
        </p:nvSpPr>
        <p:spPr>
          <a:xfrm>
            <a:off x="5287727" y="9684568"/>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1" name="テキスト ボックス 10"/>
          <p:cNvSpPr txBox="1"/>
          <p:nvPr/>
        </p:nvSpPr>
        <p:spPr>
          <a:xfrm>
            <a:off x="5711965" y="10260632"/>
            <a:ext cx="2742482" cy="646331"/>
          </a:xfrm>
          <a:prstGeom prst="rect">
            <a:avLst/>
          </a:prstGeom>
          <a:noFill/>
        </p:spPr>
        <p:txBody>
          <a:bodyPr wrap="none" rtlCol="0">
            <a:spAutoFit/>
          </a:bodyPr>
          <a:lstStyle/>
          <a:p>
            <a:r>
              <a:rPr kumimoji="1" lang="zh-CN" altLang="en-US" dirty="0" smtClean="0"/>
              <a:t>这几个合成一个</a:t>
            </a:r>
            <a:r>
              <a:rPr kumimoji="1" lang="en-US" altLang="zh-CN" dirty="0" smtClean="0"/>
              <a:t>Packet</a:t>
            </a:r>
          </a:p>
          <a:p>
            <a:r>
              <a:rPr lang="zh-CN" altLang="en-US" dirty="0" smtClean="0"/>
              <a:t>同时是对</a:t>
            </a:r>
            <a:r>
              <a:rPr lang="en-US" altLang="zh-CN" dirty="0" err="1" smtClean="0"/>
              <a:t>ClientHello</a:t>
            </a:r>
            <a:r>
              <a:rPr lang="zh-CN" altLang="en-US" dirty="0" smtClean="0"/>
              <a:t>的</a:t>
            </a:r>
            <a:r>
              <a:rPr lang="en-US" altLang="zh-CN" dirty="0" smtClean="0"/>
              <a:t>ACK</a:t>
            </a:r>
            <a:endParaRPr kumimoji="1" lang="ja-JP" altLang="en-US" dirty="0"/>
          </a:p>
        </p:txBody>
      </p:sp>
      <p:sp>
        <p:nvSpPr>
          <p:cNvPr id="15" name="右中かっこ 14"/>
          <p:cNvSpPr/>
          <p:nvPr/>
        </p:nvSpPr>
        <p:spPr>
          <a:xfrm flipH="1">
            <a:off x="-1107504" y="11522149"/>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6" name="テキスト ボックス 15"/>
          <p:cNvSpPr txBox="1"/>
          <p:nvPr/>
        </p:nvSpPr>
        <p:spPr>
          <a:xfrm>
            <a:off x="-3987824" y="12120439"/>
            <a:ext cx="2802177" cy="646331"/>
          </a:xfrm>
          <a:prstGeom prst="rect">
            <a:avLst/>
          </a:prstGeom>
          <a:noFill/>
        </p:spPr>
        <p:txBody>
          <a:bodyPr wrap="none" rtlCol="0">
            <a:spAutoFit/>
          </a:bodyPr>
          <a:lstStyle/>
          <a:p>
            <a:r>
              <a:rPr kumimoji="1" lang="zh-CN" altLang="en-US" dirty="0" smtClean="0"/>
              <a:t>这几个合成一个</a:t>
            </a:r>
            <a:r>
              <a:rPr kumimoji="1" lang="en-US" altLang="zh-CN" dirty="0" smtClean="0"/>
              <a:t>Packet</a:t>
            </a:r>
          </a:p>
          <a:p>
            <a:r>
              <a:rPr lang="zh-CN" altLang="en-US" dirty="0" smtClean="0"/>
              <a:t>同时是对</a:t>
            </a:r>
            <a:r>
              <a:rPr lang="en-US" altLang="zh-CN" dirty="0" err="1" smtClean="0"/>
              <a:t>ServerHello</a:t>
            </a:r>
            <a:r>
              <a:rPr lang="zh-CN" altLang="en-US" dirty="0" smtClean="0"/>
              <a:t>的</a:t>
            </a:r>
            <a:r>
              <a:rPr lang="en-US" altLang="zh-CN" dirty="0" smtClean="0"/>
              <a:t>ACK</a:t>
            </a:r>
            <a:endParaRPr kumimoji="1" lang="ja-JP" altLang="en-US" dirty="0"/>
          </a:p>
        </p:txBody>
      </p:sp>
      <p:sp>
        <p:nvSpPr>
          <p:cNvPr id="12" name="テキスト ボックス 11"/>
          <p:cNvSpPr txBox="1"/>
          <p:nvPr/>
        </p:nvSpPr>
        <p:spPr>
          <a:xfrm>
            <a:off x="2996952" y="10003958"/>
            <a:ext cx="2010230" cy="369332"/>
          </a:xfrm>
          <a:prstGeom prst="rect">
            <a:avLst/>
          </a:prstGeom>
          <a:noFill/>
        </p:spPr>
        <p:txBody>
          <a:bodyPr wrap="none" rtlCol="0">
            <a:spAutoFit/>
          </a:bodyPr>
          <a:lstStyle/>
          <a:p>
            <a:r>
              <a:rPr lang="zh-CN" altLang="en-US" dirty="0" smtClean="0">
                <a:solidFill>
                  <a:srgbClr val="FF0000"/>
                </a:solidFill>
              </a:rPr>
              <a:t>送</a:t>
            </a:r>
            <a:r>
              <a:rPr lang="en-US" altLang="zh-CN" dirty="0" smtClean="0">
                <a:solidFill>
                  <a:srgbClr val="FF0000"/>
                </a:solidFill>
              </a:rPr>
              <a:t>Server certificate</a:t>
            </a:r>
            <a:endParaRPr kumimoji="1" lang="ja-JP" altLang="en-US" dirty="0">
              <a:solidFill>
                <a:srgbClr val="FF0000"/>
              </a:solidFill>
            </a:endParaRPr>
          </a:p>
        </p:txBody>
      </p:sp>
      <p:sp>
        <p:nvSpPr>
          <p:cNvPr id="13" name="正方形/長方形 12"/>
          <p:cNvSpPr/>
          <p:nvPr/>
        </p:nvSpPr>
        <p:spPr>
          <a:xfrm>
            <a:off x="2918698" y="10373290"/>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4" name="正方形/長方形 13"/>
          <p:cNvSpPr/>
          <p:nvPr/>
        </p:nvSpPr>
        <p:spPr>
          <a:xfrm>
            <a:off x="-389377" y="12117011"/>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20" name="正方形/長方形 19"/>
          <p:cNvSpPr/>
          <p:nvPr/>
        </p:nvSpPr>
        <p:spPr>
          <a:xfrm>
            <a:off x="4640518" y="12628270"/>
            <a:ext cx="3238387" cy="369332"/>
          </a:xfrm>
          <a:prstGeom prst="rect">
            <a:avLst/>
          </a:prstGeom>
        </p:spPr>
        <p:txBody>
          <a:bodyPr wrap="none">
            <a:spAutoFit/>
          </a:bodyPr>
          <a:lstStyle/>
          <a:p>
            <a:r>
              <a:rPr lang="zh-CN" altLang="en-US" dirty="0" smtClean="0">
                <a:solidFill>
                  <a:srgbClr val="FF0000"/>
                </a:solidFill>
              </a:rPr>
              <a:t>从这里开始以后都是 加密通信</a:t>
            </a:r>
            <a:endParaRPr lang="ja-JP" altLang="en-US" dirty="0">
              <a:solidFill>
                <a:srgbClr val="FF0000"/>
              </a:solidFill>
            </a:endParaRPr>
          </a:p>
        </p:txBody>
      </p:sp>
      <p:sp>
        <p:nvSpPr>
          <p:cNvPr id="17" name="正方形/長方形 16"/>
          <p:cNvSpPr/>
          <p:nvPr/>
        </p:nvSpPr>
        <p:spPr>
          <a:xfrm>
            <a:off x="155575" y="9252520"/>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4301236" y="8618964"/>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9" name="正方形/長方形 18"/>
          <p:cNvSpPr/>
          <p:nvPr/>
        </p:nvSpPr>
        <p:spPr>
          <a:xfrm>
            <a:off x="-4203847" y="13322349"/>
            <a:ext cx="3331612" cy="3139321"/>
          </a:xfrm>
          <a:prstGeom prst="rect">
            <a:avLst/>
          </a:prstGeom>
        </p:spPr>
        <p:txBody>
          <a:bodyPr wrap="square">
            <a:spAutoFit/>
          </a:bodyPr>
          <a:lstStyle/>
          <a:p>
            <a:r>
              <a:rPr lang="ja-JP" altLang="en-US" dirty="0" smtClean="0">
                <a:solidFill>
                  <a:srgbClr val="FF0000"/>
                </a:solidFill>
              </a:rPr>
              <a:t>鍵交換</a:t>
            </a:r>
            <a:r>
              <a:rPr lang="zh-CN" altLang="en-US" dirty="0" smtClean="0">
                <a:solidFill>
                  <a:srgbClr val="FF0000"/>
                </a:solidFill>
              </a:rPr>
              <a:t>有</a:t>
            </a:r>
            <a:r>
              <a:rPr lang="en-US" altLang="zh-CN" dirty="0" smtClean="0">
                <a:solidFill>
                  <a:srgbClr val="FF0000"/>
                </a:solidFill>
              </a:rPr>
              <a:t>3</a:t>
            </a:r>
            <a:r>
              <a:rPr lang="zh-CN" altLang="en-US" dirty="0" smtClean="0">
                <a:solidFill>
                  <a:srgbClr val="FF0000"/>
                </a:solidFill>
              </a:rPr>
              <a:t>种方式</a:t>
            </a:r>
            <a:endParaRPr lang="en-US" altLang="zh-CN" dirty="0" smtClean="0">
              <a:solidFill>
                <a:srgbClr val="FF0000"/>
              </a:solidFill>
            </a:endParaRPr>
          </a:p>
          <a:p>
            <a:pPr marL="285750" indent="-285750">
              <a:buFont typeface="Arial" panose="020B0604020202020204" pitchFamily="34" charset="0"/>
              <a:buChar char="•"/>
            </a:pPr>
            <a:r>
              <a:rPr lang="en-US" altLang="zh-CN" dirty="0" smtClean="0">
                <a:solidFill>
                  <a:srgbClr val="FF0000"/>
                </a:solidFill>
              </a:rPr>
              <a:t>RSA</a:t>
            </a:r>
            <a:r>
              <a:rPr lang="zh-CN" altLang="en-US" dirty="0" smtClean="0">
                <a:solidFill>
                  <a:srgbClr val="FF0000"/>
                </a:solidFill>
              </a:rPr>
              <a:t>：</a:t>
            </a:r>
            <a:r>
              <a:rPr lang="zh-CN" altLang="en-US" dirty="0" smtClean="0"/>
              <a:t>就是</a:t>
            </a:r>
            <a:r>
              <a:rPr lang="en-US" altLang="zh-CN" dirty="0" smtClean="0"/>
              <a:t>Client</a:t>
            </a:r>
            <a:r>
              <a:rPr lang="zh-CN" altLang="en-US" dirty="0" smtClean="0"/>
              <a:t>用</a:t>
            </a:r>
            <a:r>
              <a:rPr lang="en-US" altLang="zh-CN" dirty="0" smtClean="0"/>
              <a:t>Server</a:t>
            </a:r>
            <a:r>
              <a:rPr lang="zh-CN" altLang="en-US" dirty="0" smtClean="0"/>
              <a:t>的</a:t>
            </a:r>
            <a:r>
              <a:rPr lang="en-US" altLang="zh-CN" dirty="0" smtClean="0"/>
              <a:t>Public Key</a:t>
            </a:r>
            <a:r>
              <a:rPr lang="zh-CN" altLang="en-US" dirty="0" smtClean="0"/>
              <a:t>把</a:t>
            </a:r>
            <a:r>
              <a:rPr lang="en-US" altLang="zh-CN" dirty="0" smtClean="0"/>
              <a:t>secrete</a:t>
            </a:r>
            <a:r>
              <a:rPr lang="zh-CN" altLang="en-US" dirty="0" smtClean="0"/>
              <a:t>加密然后给</a:t>
            </a:r>
            <a:r>
              <a:rPr lang="en-US" altLang="zh-CN" dirty="0" smtClean="0"/>
              <a:t>Server</a:t>
            </a:r>
          </a:p>
          <a:p>
            <a:pPr marL="285750" indent="-285750">
              <a:buFont typeface="Arial" panose="020B0604020202020204" pitchFamily="34" charset="0"/>
              <a:buChar char="•"/>
            </a:pPr>
            <a:r>
              <a:rPr lang="en-US" altLang="zh-CN" dirty="0" smtClean="0"/>
              <a:t>DHE: Ephemeral </a:t>
            </a:r>
            <a:r>
              <a:rPr lang="en-US" altLang="zh-CN" dirty="0" err="1" smtClean="0"/>
              <a:t>Diffie-hellman</a:t>
            </a:r>
            <a:r>
              <a:rPr lang="zh-CN" altLang="en-US" dirty="0" smtClean="0"/>
              <a:t>，</a:t>
            </a:r>
            <a:r>
              <a:rPr lang="en-US" altLang="zh-CN" u="sng" dirty="0" smtClean="0"/>
              <a:t>client</a:t>
            </a:r>
            <a:r>
              <a:rPr lang="zh-CN" altLang="en-US" u="sng" dirty="0" smtClean="0"/>
              <a:t>和</a:t>
            </a:r>
            <a:r>
              <a:rPr lang="en-US" altLang="zh-CN" u="sng" dirty="0" smtClean="0"/>
              <a:t>server</a:t>
            </a:r>
            <a:r>
              <a:rPr lang="zh-CN" altLang="en-US" u="sng" dirty="0" smtClean="0"/>
              <a:t>都在自己的</a:t>
            </a:r>
            <a:r>
              <a:rPr lang="en-US" altLang="zh-CN" u="sng" dirty="0" smtClean="0"/>
              <a:t>Hello</a:t>
            </a:r>
            <a:r>
              <a:rPr lang="zh-CN" altLang="en-US" u="sng" dirty="0" smtClean="0"/>
              <a:t>中生成</a:t>
            </a:r>
            <a:r>
              <a:rPr lang="en-US" altLang="zh-CN" u="sng" dirty="0" smtClean="0"/>
              <a:t>random number</a:t>
            </a:r>
            <a:r>
              <a:rPr lang="zh-CN" altLang="en-US" dirty="0" smtClean="0"/>
              <a:t>， 然后由这两个</a:t>
            </a:r>
            <a:r>
              <a:rPr lang="en-US" altLang="zh-CN" dirty="0" smtClean="0"/>
              <a:t>random</a:t>
            </a:r>
            <a:r>
              <a:rPr lang="zh-CN" altLang="en-US" dirty="0" smtClean="0"/>
              <a:t>来计算共同的</a:t>
            </a:r>
            <a:r>
              <a:rPr lang="en-US" altLang="zh-CN" dirty="0" err="1" smtClean="0"/>
              <a:t>master_secret</a:t>
            </a:r>
            <a:endParaRPr lang="en-US" altLang="zh-CN" dirty="0" smtClean="0"/>
          </a:p>
          <a:p>
            <a:pPr marL="285750" indent="-285750">
              <a:buFont typeface="Arial" panose="020B0604020202020204" pitchFamily="34" charset="0"/>
              <a:buChar char="•"/>
            </a:pPr>
            <a:r>
              <a:rPr lang="en-US" altLang="zh-CN" dirty="0" smtClean="0"/>
              <a:t>ECHDE: </a:t>
            </a:r>
            <a:r>
              <a:rPr lang="zh-CN" altLang="en-US" dirty="0" smtClean="0"/>
              <a:t>椭圆</a:t>
            </a:r>
            <a:r>
              <a:rPr lang="en-US" altLang="zh-CN" dirty="0" smtClean="0"/>
              <a:t>DHE</a:t>
            </a:r>
          </a:p>
        </p:txBody>
      </p:sp>
      <p:sp>
        <p:nvSpPr>
          <p:cNvPr id="21" name="テキスト ボックス 20"/>
          <p:cNvSpPr txBox="1"/>
          <p:nvPr/>
        </p:nvSpPr>
        <p:spPr>
          <a:xfrm>
            <a:off x="764705" y="15157176"/>
            <a:ext cx="6624736" cy="2308324"/>
          </a:xfrm>
          <a:prstGeom prst="rect">
            <a:avLst/>
          </a:prstGeom>
          <a:noFill/>
        </p:spPr>
        <p:txBody>
          <a:bodyPr wrap="square" rtlCol="0">
            <a:spAutoFit/>
          </a:bodyPr>
          <a:lstStyle/>
          <a:p>
            <a:r>
              <a:rPr kumimoji="1" lang="zh-CN" altLang="en-US" dirty="0" smtClean="0"/>
              <a:t>几个概念：</a:t>
            </a:r>
            <a:endParaRPr kumimoji="1" lang="en-US" altLang="zh-CN" dirty="0" smtClean="0"/>
          </a:p>
          <a:p>
            <a:pPr marL="285750" indent="-285750">
              <a:buFont typeface="Arial" panose="020B0604020202020204" pitchFamily="34" charset="0"/>
              <a:buChar char="•"/>
            </a:pPr>
            <a:r>
              <a:rPr lang="en-US" altLang="ja-JP" dirty="0"/>
              <a:t>TLS False </a:t>
            </a:r>
            <a:r>
              <a:rPr lang="en-US" altLang="ja-JP" dirty="0" smtClean="0"/>
              <a:t>Start</a:t>
            </a:r>
            <a:r>
              <a:rPr lang="zh-CN" altLang="en-US" dirty="0" smtClean="0"/>
              <a:t>：在双方收到</a:t>
            </a:r>
            <a:r>
              <a:rPr lang="en-US" altLang="zh-CN" dirty="0" smtClean="0"/>
              <a:t>Finished</a:t>
            </a:r>
            <a:r>
              <a:rPr lang="zh-CN" altLang="en-US" dirty="0" smtClean="0"/>
              <a:t>之前开始送信</a:t>
            </a:r>
            <a:r>
              <a:rPr lang="en-US" altLang="zh-CN" dirty="0" err="1" smtClean="0"/>
              <a:t>ApplicationData</a:t>
            </a:r>
            <a:r>
              <a:rPr lang="zh-CN" altLang="en-US" dirty="0" smtClean="0"/>
              <a:t>（通常是</a:t>
            </a:r>
            <a:r>
              <a:rPr lang="en-US" altLang="zh-CN" dirty="0" smtClean="0"/>
              <a:t>OK</a:t>
            </a:r>
            <a:r>
              <a:rPr lang="zh-CN" altLang="en-US" dirty="0" smtClean="0"/>
              <a:t>的，但有安全隐患）</a:t>
            </a:r>
            <a:endParaRPr lang="en-US" altLang="zh-CN" dirty="0" smtClean="0"/>
          </a:p>
          <a:p>
            <a:pPr marL="285750" indent="-285750">
              <a:buFont typeface="Arial" panose="020B0604020202020204" pitchFamily="34" charset="0"/>
              <a:buChar char="•"/>
            </a:pPr>
            <a:r>
              <a:rPr kumimoji="1" lang="zh-CN" altLang="en-US" dirty="0" smtClean="0"/>
              <a:t>为什么用</a:t>
            </a:r>
            <a:r>
              <a:rPr kumimoji="1" lang="en-US" altLang="zh-CN" dirty="0" smtClean="0"/>
              <a:t>DHE</a:t>
            </a:r>
            <a:r>
              <a:rPr kumimoji="1" lang="zh-CN" altLang="en-US" dirty="0" smtClean="0"/>
              <a:t>和</a:t>
            </a:r>
            <a:r>
              <a:rPr kumimoji="1" lang="en-US" altLang="zh-CN" dirty="0" smtClean="0"/>
              <a:t>ECDHE</a:t>
            </a:r>
            <a:r>
              <a:rPr kumimoji="1" lang="zh-CN" altLang="en-US" dirty="0" smtClean="0"/>
              <a:t>，因为普通的</a:t>
            </a:r>
            <a:r>
              <a:rPr kumimoji="1" lang="en-US" altLang="zh-CN" dirty="0" smtClean="0"/>
              <a:t>RSA</a:t>
            </a:r>
            <a:r>
              <a:rPr kumimoji="1" lang="zh-CN" altLang="en-US" dirty="0" smtClean="0"/>
              <a:t>的</a:t>
            </a:r>
            <a:r>
              <a:rPr kumimoji="1" lang="en-US" altLang="zh-CN" dirty="0" smtClean="0"/>
              <a:t>Key</a:t>
            </a:r>
            <a:r>
              <a:rPr kumimoji="1" lang="zh-CN" altLang="en-US" dirty="0" smtClean="0"/>
              <a:t>交换，如果有人得到了</a:t>
            </a:r>
            <a:r>
              <a:rPr kumimoji="1" lang="en-US" altLang="zh-CN" dirty="0" smtClean="0"/>
              <a:t>server</a:t>
            </a:r>
            <a:r>
              <a:rPr kumimoji="1" lang="zh-CN" altLang="en-US" dirty="0" smtClean="0"/>
              <a:t>的</a:t>
            </a:r>
            <a:r>
              <a:rPr kumimoji="1" lang="en-US" altLang="zh-CN" dirty="0" smtClean="0"/>
              <a:t>private key</a:t>
            </a:r>
            <a:r>
              <a:rPr kumimoji="1" lang="zh-CN" altLang="en-US" dirty="0" smtClean="0"/>
              <a:t>，那么他就可以解读以前的加密通信，但是如果是这两种方法的话，即使</a:t>
            </a:r>
            <a:r>
              <a:rPr kumimoji="1" lang="en-US" altLang="zh-CN" dirty="0" smtClean="0"/>
              <a:t>private key</a:t>
            </a:r>
            <a:r>
              <a:rPr kumimoji="1" lang="zh-CN" altLang="en-US" dirty="0" smtClean="0"/>
              <a:t>泄漏，以前的加密通信也不能解读（就是</a:t>
            </a:r>
            <a:r>
              <a:rPr lang="en-US" altLang="zh-CN" b="1" dirty="0" smtClean="0">
                <a:solidFill>
                  <a:srgbClr val="FF0000"/>
                </a:solidFill>
              </a:rPr>
              <a:t>Forward security</a:t>
            </a:r>
            <a:r>
              <a:rPr kumimoji="1" lang="zh-CN" altLang="en-US" dirty="0" smtClean="0"/>
              <a:t>）</a:t>
            </a:r>
            <a:endParaRPr kumimoji="1" lang="en-US" altLang="zh-CN" dirty="0" smtClean="0"/>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38187679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smtClean="0"/>
              <a:t>追加知识：</a:t>
            </a:r>
            <a:endParaRPr kumimoji="1" lang="en-US" altLang="zh-CN" dirty="0" smtClean="0"/>
          </a:p>
          <a:p>
            <a:pPr marL="285750" indent="-285750">
              <a:buFont typeface="Arial" panose="020B0604020202020204" pitchFamily="34" charset="0"/>
              <a:buChar char="•"/>
            </a:pPr>
            <a:r>
              <a:rPr lang="en-US" altLang="zh-CN" b="1" dirty="0" smtClean="0">
                <a:solidFill>
                  <a:srgbClr val="FF0000"/>
                </a:solidFill>
              </a:rPr>
              <a:t>IPsec</a:t>
            </a:r>
            <a:r>
              <a:rPr lang="zh-CN" altLang="en-US" dirty="0" smtClean="0"/>
              <a:t>是来实现</a:t>
            </a:r>
            <a:r>
              <a:rPr lang="en-US" altLang="zh-CN" dirty="0" smtClean="0"/>
              <a:t>VPN</a:t>
            </a:r>
            <a:r>
              <a:rPr lang="zh-CN" altLang="en-US" dirty="0" smtClean="0"/>
              <a:t>的一项技术，</a:t>
            </a:r>
            <a:endParaRPr lang="en-US" altLang="zh-CN" dirty="0" smtClean="0"/>
          </a:p>
          <a:p>
            <a:pPr marL="285750" indent="-285750">
              <a:buFont typeface="Arial" panose="020B0604020202020204" pitchFamily="34" charset="0"/>
              <a:buChar char="•"/>
            </a:pPr>
            <a:r>
              <a:rPr kumimoji="1" lang="zh-CN" altLang="en-US" dirty="0" smtClean="0"/>
              <a:t>有</a:t>
            </a:r>
            <a:r>
              <a:rPr kumimoji="1" lang="en-US" altLang="zh-CN" dirty="0" smtClean="0"/>
              <a:t>AH(Authentication Header)</a:t>
            </a:r>
            <a:r>
              <a:rPr kumimoji="1" lang="zh-CN" altLang="en-US" dirty="0" smtClean="0"/>
              <a:t>和</a:t>
            </a:r>
            <a:r>
              <a:rPr kumimoji="1" lang="en-US" altLang="zh-CN" dirty="0" smtClean="0"/>
              <a:t>ESP(Encapsulation Security Payload)</a:t>
            </a:r>
            <a:r>
              <a:rPr kumimoji="1" lang="zh-CN" altLang="en-US" dirty="0" smtClean="0"/>
              <a:t>构成</a:t>
            </a:r>
            <a:endParaRPr kumimoji="1" lang="en-US" altLang="zh-CN" dirty="0" smtClean="0"/>
          </a:p>
          <a:p>
            <a:pPr marL="285750" indent="-285750">
              <a:buFont typeface="Arial" panose="020B0604020202020204" pitchFamily="34" charset="0"/>
              <a:buChar char="•"/>
            </a:pPr>
            <a:r>
              <a:rPr lang="zh-CN" altLang="en-US" dirty="0" smtClean="0"/>
              <a:t>注意</a:t>
            </a:r>
            <a:r>
              <a:rPr lang="en-US" altLang="zh-CN" dirty="0" smtClean="0"/>
              <a:t>AH</a:t>
            </a:r>
            <a:r>
              <a:rPr lang="zh-CN" altLang="en-US" dirty="0" smtClean="0"/>
              <a:t>和</a:t>
            </a:r>
            <a:r>
              <a:rPr lang="en-US" altLang="zh-CN" dirty="0" smtClean="0"/>
              <a:t>ESP</a:t>
            </a:r>
            <a:r>
              <a:rPr lang="zh-CN" altLang="en-US" dirty="0" smtClean="0"/>
              <a:t>可以分开使用！（</a:t>
            </a:r>
            <a:r>
              <a:rPr lang="en-US" altLang="zh-CN" dirty="0" smtClean="0"/>
              <a:t>ESP</a:t>
            </a:r>
            <a:r>
              <a:rPr lang="zh-CN" altLang="en-US" dirty="0" smtClean="0"/>
              <a:t>经常被单独使用，</a:t>
            </a:r>
            <a:r>
              <a:rPr lang="en-US" altLang="zh-CN" dirty="0" smtClean="0"/>
              <a:t>AH</a:t>
            </a:r>
            <a:r>
              <a:rPr lang="zh-CN" altLang="en-US" dirty="0"/>
              <a:t>用途不太广泛</a:t>
            </a:r>
            <a:r>
              <a:rPr lang="zh-CN" altLang="en-US" dirty="0" smtClean="0"/>
              <a:t>）</a:t>
            </a:r>
            <a:endParaRPr lang="en-US" altLang="zh-CN" dirty="0" smtClean="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smtClean="0"/>
              <a:t>带有</a:t>
            </a:r>
            <a:r>
              <a:rPr kumimoji="1" lang="en-US" altLang="zh-CN" dirty="0" err="1" smtClean="0"/>
              <a:t>IPSec</a:t>
            </a:r>
            <a:r>
              <a:rPr kumimoji="1" lang="zh-CN" altLang="en-US" dirty="0" smtClean="0"/>
              <a:t>功能的</a:t>
            </a:r>
            <a:r>
              <a:rPr kumimoji="1" lang="en-US" altLang="zh-CN" dirty="0" smtClean="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smtClean="0"/>
              <a:t>带有</a:t>
            </a:r>
            <a:r>
              <a:rPr kumimoji="1" lang="en-US" altLang="zh-CN" dirty="0" err="1" smtClean="0"/>
              <a:t>IPSec</a:t>
            </a:r>
            <a:r>
              <a:rPr kumimoji="1" lang="zh-CN" altLang="en-US" dirty="0" smtClean="0"/>
              <a:t>功能的</a:t>
            </a:r>
            <a:r>
              <a:rPr kumimoji="1" lang="en-US" altLang="zh-CN" dirty="0" smtClean="0"/>
              <a:t>Router</a:t>
            </a:r>
            <a:endParaRPr kumimoji="1" lang="ja-JP" altLang="en-US"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smtClean="0"/>
              <a:t>下图详细分析左图中</a:t>
            </a:r>
            <a:r>
              <a:rPr kumimoji="1" lang="en-US" altLang="zh-CN" dirty="0" err="1" smtClean="0"/>
              <a:t>HeaderQuarter</a:t>
            </a:r>
            <a:r>
              <a:rPr kumimoji="1" lang="zh-CN" altLang="en-US" dirty="0" smtClean="0"/>
              <a:t>到</a:t>
            </a:r>
            <a:r>
              <a:rPr kumimoji="1" lang="en-US" altLang="zh-CN" dirty="0" err="1" smtClean="0"/>
              <a:t>BranchOffice</a:t>
            </a:r>
            <a:r>
              <a:rPr kumimoji="1" lang="zh-CN" altLang="en-US" dirty="0" smtClean="0"/>
              <a:t>的</a:t>
            </a:r>
            <a:r>
              <a:rPr kumimoji="1" lang="en-US" altLang="zh-CN" dirty="0" err="1" smtClean="0"/>
              <a:t>IPSec</a:t>
            </a:r>
            <a:r>
              <a:rPr kumimoji="1" lang="zh-CN" altLang="en-US" dirty="0" smtClean="0"/>
              <a:t>传输</a:t>
            </a:r>
            <a:endParaRPr kumimoji="1" lang="en-US" altLang="zh-CN" dirty="0" smtClean="0"/>
          </a:p>
          <a:p>
            <a:r>
              <a:rPr lang="en-US" altLang="ja-JP" dirty="0" err="1" smtClean="0"/>
              <a:t>Headerquarter</a:t>
            </a:r>
            <a:r>
              <a:rPr lang="zh-CN" altLang="en-US" dirty="0" smtClean="0"/>
              <a:t>内的</a:t>
            </a:r>
            <a:r>
              <a:rPr lang="en-US" altLang="zh-CN" dirty="0" smtClean="0"/>
              <a:t>PC</a:t>
            </a:r>
            <a:r>
              <a:rPr lang="zh-CN" altLang="en-US" dirty="0" smtClean="0"/>
              <a:t>（</a:t>
            </a:r>
            <a:r>
              <a:rPr lang="en-US" altLang="zh-CN" dirty="0" smtClean="0"/>
              <a:t>172.16.1.17</a:t>
            </a:r>
            <a:r>
              <a:rPr lang="zh-CN" altLang="en-US" dirty="0" smtClean="0"/>
              <a:t>）要通过</a:t>
            </a:r>
            <a:r>
              <a:rPr lang="en-US" altLang="zh-CN" dirty="0" smtClean="0"/>
              <a:t>Public Internet</a:t>
            </a:r>
            <a:r>
              <a:rPr lang="zh-CN" altLang="en-US" dirty="0" smtClean="0"/>
              <a:t>传信息给</a:t>
            </a:r>
            <a:r>
              <a:rPr lang="en-US" altLang="zh-CN" dirty="0" smtClean="0"/>
              <a:t>Branch Office</a:t>
            </a:r>
            <a:r>
              <a:rPr lang="zh-CN" altLang="en-US" dirty="0" smtClean="0"/>
              <a:t>的</a:t>
            </a:r>
            <a:r>
              <a:rPr lang="en-US" altLang="zh-CN" dirty="0" smtClean="0"/>
              <a:t>PC</a:t>
            </a:r>
            <a:r>
              <a:rPr lang="zh-CN" altLang="en-US" dirty="0" smtClean="0"/>
              <a:t>（</a:t>
            </a:r>
            <a:r>
              <a:rPr lang="en-US" altLang="zh-CN" dirty="0" smtClean="0"/>
              <a:t>172.16.2.48</a:t>
            </a:r>
            <a:r>
              <a:rPr lang="zh-CN" altLang="en-US" dirty="0" smtClean="0"/>
              <a:t>）</a:t>
            </a:r>
            <a:endParaRPr lang="en-US" altLang="zh-CN" dirty="0" smtClean="0"/>
          </a:p>
          <a:p>
            <a:r>
              <a:rPr kumimoji="1" lang="en-US" altLang="zh-CN" dirty="0" smtClean="0"/>
              <a:t>SA</a:t>
            </a:r>
            <a:r>
              <a:rPr kumimoji="1" lang="zh-CN" altLang="en-US" dirty="0" smtClean="0"/>
              <a:t>是</a:t>
            </a:r>
            <a:r>
              <a:rPr kumimoji="1" lang="en-US" altLang="zh-CN" dirty="0" smtClean="0"/>
              <a:t>security association</a:t>
            </a:r>
            <a:r>
              <a:rPr kumimoji="1" lang="zh-CN" altLang="en-US" dirty="0" smtClean="0"/>
              <a:t>的简称，是一条</a:t>
            </a:r>
            <a:r>
              <a:rPr kumimoji="1" lang="en-US" altLang="zh-CN" dirty="0" smtClean="0"/>
              <a:t>R1-&gt;R2</a:t>
            </a:r>
            <a:r>
              <a:rPr kumimoji="1" lang="zh-CN" altLang="en-US" dirty="0" smtClean="0"/>
              <a:t>的单向通道</a:t>
            </a:r>
            <a:r>
              <a:rPr kumimoji="1" lang="en-US" altLang="zh-CN" dirty="0" smtClean="0"/>
              <a:t>(</a:t>
            </a:r>
            <a:r>
              <a:rPr kumimoji="1" lang="zh-CN" altLang="en-US" dirty="0" smtClean="0"/>
              <a:t>只有</a:t>
            </a:r>
            <a:r>
              <a:rPr kumimoji="1" lang="en-US" altLang="zh-CN" dirty="0" smtClean="0"/>
              <a:t>R1</a:t>
            </a:r>
            <a:r>
              <a:rPr kumimoji="1" lang="zh-CN" altLang="en-US" dirty="0" smtClean="0"/>
              <a:t>有</a:t>
            </a:r>
            <a:r>
              <a:rPr kumimoji="1" lang="en-US" altLang="zh-CN" dirty="0" smtClean="0"/>
              <a:t>SA</a:t>
            </a:r>
            <a:r>
              <a:rPr kumimoji="1" lang="zh-CN" altLang="en-US" dirty="0" smtClean="0"/>
              <a:t>的信息，所以只能单向通信；注意</a:t>
            </a:r>
            <a:r>
              <a:rPr kumimoji="1" lang="en-US" altLang="zh-CN" dirty="0" smtClean="0"/>
              <a:t>R2</a:t>
            </a:r>
            <a:r>
              <a:rPr kumimoji="1" lang="zh-CN" altLang="en-US" dirty="0" smtClean="0"/>
              <a:t>也会建立另一个</a:t>
            </a:r>
            <a:r>
              <a:rPr kumimoji="1" lang="en-US" altLang="zh-CN" dirty="0" smtClean="0"/>
              <a:t>SA</a:t>
            </a:r>
            <a:r>
              <a:rPr kumimoji="1" lang="zh-CN" altLang="en-US" dirty="0" smtClean="0"/>
              <a:t>通向</a:t>
            </a:r>
            <a:r>
              <a:rPr kumimoji="1" lang="en-US" altLang="zh-CN" dirty="0" smtClean="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smtClean="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smtClean="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smtClean="0"/>
              <a:t>PC</a:t>
            </a:r>
            <a:r>
              <a:rPr lang="zh-CN" altLang="en-US" dirty="0" smtClean="0"/>
              <a:t>到</a:t>
            </a:r>
            <a:r>
              <a:rPr lang="en-US" altLang="zh-CN" dirty="0" smtClean="0"/>
              <a:t>R1</a:t>
            </a:r>
            <a:r>
              <a:rPr lang="zh-CN" altLang="en-US" dirty="0" smtClean="0"/>
              <a:t>之间，是普通的</a:t>
            </a:r>
            <a:r>
              <a:rPr lang="en-US" altLang="zh-CN" dirty="0" smtClean="0"/>
              <a:t>IP </a:t>
            </a:r>
            <a:r>
              <a:rPr lang="en-US" altLang="zh-CN" dirty="0"/>
              <a:t>datagram</a:t>
            </a:r>
          </a:p>
          <a:p>
            <a:r>
              <a:rPr lang="zh-CN" altLang="en-US" dirty="0" smtClean="0"/>
              <a:t>在这里叫</a:t>
            </a:r>
            <a:r>
              <a:rPr lang="en-US" altLang="zh-CN" dirty="0" smtClean="0"/>
              <a:t>Original IP datagram</a:t>
            </a:r>
          </a:p>
          <a:p>
            <a:r>
              <a:rPr lang="zh-CN" altLang="en-US" dirty="0" smtClean="0"/>
              <a:t>送信元是</a:t>
            </a:r>
            <a:r>
              <a:rPr lang="en-US" altLang="zh-CN" dirty="0" smtClean="0"/>
              <a:t>172.16.1.17</a:t>
            </a:r>
          </a:p>
          <a:p>
            <a:r>
              <a:rPr lang="zh-CN" altLang="en-US" dirty="0"/>
              <a:t>目的地</a:t>
            </a:r>
            <a:r>
              <a:rPr lang="zh-CN" altLang="en-US" dirty="0" smtClean="0"/>
              <a:t>是</a:t>
            </a:r>
            <a:r>
              <a:rPr lang="en-US" altLang="zh-CN" dirty="0" smtClean="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smtClean="0"/>
              <a:t>在</a:t>
            </a:r>
            <a:r>
              <a:rPr lang="en-US" altLang="zh-CN" dirty="0" smtClean="0"/>
              <a:t>R1</a:t>
            </a:r>
            <a:r>
              <a:rPr lang="zh-CN" altLang="en-US" dirty="0" smtClean="0"/>
              <a:t>和</a:t>
            </a:r>
            <a:r>
              <a:rPr lang="en-US" altLang="zh-CN" dirty="0" smtClean="0"/>
              <a:t>R2</a:t>
            </a:r>
            <a:r>
              <a:rPr lang="zh-CN" altLang="en-US" dirty="0" smtClean="0"/>
              <a:t>之间传输的是</a:t>
            </a:r>
            <a:r>
              <a:rPr lang="en-US" altLang="zh-CN" dirty="0" smtClean="0"/>
              <a:t>R1</a:t>
            </a:r>
            <a:r>
              <a:rPr lang="zh-CN" altLang="en-US" dirty="0" smtClean="0"/>
              <a:t>用</a:t>
            </a:r>
            <a:r>
              <a:rPr lang="en-US" altLang="zh-CN" dirty="0" smtClean="0"/>
              <a:t>ESP</a:t>
            </a:r>
            <a:r>
              <a:rPr lang="zh-CN" altLang="en-US" dirty="0" smtClean="0"/>
              <a:t>处理过的</a:t>
            </a:r>
            <a:r>
              <a:rPr lang="en-US" altLang="zh-CN" dirty="0" smtClean="0"/>
              <a:t>datagram</a:t>
            </a:r>
          </a:p>
          <a:p>
            <a:r>
              <a:rPr kumimoji="1" lang="zh-CN" altLang="en-US" dirty="0" smtClean="0"/>
              <a:t>以前</a:t>
            </a:r>
            <a:r>
              <a:rPr kumimoji="1" lang="en-US" altLang="zh-CN" dirty="0" smtClean="0"/>
              <a:t>Original datagram</a:t>
            </a:r>
            <a:r>
              <a:rPr kumimoji="1" lang="zh-CN" altLang="en-US" dirty="0" smtClean="0"/>
              <a:t>的</a:t>
            </a:r>
            <a:r>
              <a:rPr kumimoji="1" lang="en-US" altLang="zh-CN" dirty="0" smtClean="0"/>
              <a:t>header</a:t>
            </a:r>
            <a:r>
              <a:rPr kumimoji="1" lang="zh-CN" altLang="en-US" dirty="0" smtClean="0"/>
              <a:t>和</a:t>
            </a:r>
            <a:r>
              <a:rPr kumimoji="1" lang="en-US" altLang="zh-CN" dirty="0" smtClean="0"/>
              <a:t>payload</a:t>
            </a:r>
            <a:r>
              <a:rPr kumimoji="1" lang="zh-CN" altLang="en-US" dirty="0" smtClean="0"/>
              <a:t>都被加密</a:t>
            </a:r>
            <a:endParaRPr lang="en-US" altLang="zh-CN" dirty="0"/>
          </a:p>
          <a:p>
            <a:r>
              <a:rPr kumimoji="1" lang="zh-CN" altLang="en-US" dirty="0" smtClean="0"/>
              <a:t>然后新</a:t>
            </a:r>
            <a:r>
              <a:rPr kumimoji="1" lang="en-US" altLang="zh-CN" dirty="0" smtClean="0"/>
              <a:t>IP </a:t>
            </a:r>
            <a:r>
              <a:rPr kumimoji="1" lang="en-US" altLang="zh-CN" dirty="0" smtClean="0"/>
              <a:t>header</a:t>
            </a:r>
            <a:r>
              <a:rPr kumimoji="1" lang="zh-CN" altLang="en-US" dirty="0" smtClean="0"/>
              <a:t>中</a:t>
            </a:r>
            <a:endParaRPr kumimoji="1" lang="en-US" altLang="zh-CN" dirty="0" smtClean="0"/>
          </a:p>
          <a:p>
            <a:r>
              <a:rPr lang="zh-CN" altLang="en-US" u="sng" dirty="0" smtClean="0"/>
              <a:t>注意，</a:t>
            </a:r>
            <a:r>
              <a:rPr lang="en-US" altLang="zh-CN" u="sng" dirty="0" err="1" smtClean="0"/>
              <a:t>IPSec</a:t>
            </a:r>
            <a:r>
              <a:rPr lang="zh-CN" altLang="en-US" u="sng" dirty="0" smtClean="0"/>
              <a:t>的</a:t>
            </a:r>
            <a:r>
              <a:rPr lang="en-US" altLang="zh-CN" u="sng" dirty="0" smtClean="0"/>
              <a:t>datagram</a:t>
            </a:r>
            <a:r>
              <a:rPr lang="zh-CN" altLang="en-US" u="sng" dirty="0" smtClean="0"/>
              <a:t>有</a:t>
            </a:r>
            <a:r>
              <a:rPr lang="en-US" altLang="zh-CN" u="sng" dirty="0" smtClean="0"/>
              <a:t>serial#, </a:t>
            </a:r>
            <a:r>
              <a:rPr lang="zh-CN" altLang="en-US" u="sng" dirty="0" smtClean="0"/>
              <a:t>所以无法用</a:t>
            </a:r>
            <a:r>
              <a:rPr lang="en-US" altLang="zh-CN" u="sng" dirty="0" smtClean="0"/>
              <a:t>replay attack</a:t>
            </a:r>
            <a:endParaRPr kumimoji="1" lang="en-US" altLang="zh-CN" u="sng" dirty="0" smtClean="0"/>
          </a:p>
          <a:p>
            <a:r>
              <a:rPr lang="zh-CN" altLang="en-US" dirty="0" smtClean="0">
                <a:solidFill>
                  <a:srgbClr val="FF0000"/>
                </a:solidFill>
              </a:rPr>
              <a:t>送信元变成了</a:t>
            </a:r>
            <a:r>
              <a:rPr lang="en-US" altLang="zh-CN" dirty="0" smtClean="0">
                <a:solidFill>
                  <a:srgbClr val="FF0000"/>
                </a:solidFill>
              </a:rPr>
              <a:t>200.168.1.100</a:t>
            </a:r>
          </a:p>
          <a:p>
            <a:r>
              <a:rPr kumimoji="1" lang="zh-CN" altLang="en-US" dirty="0" smtClean="0">
                <a:solidFill>
                  <a:srgbClr val="FF0000"/>
                </a:solidFill>
              </a:rPr>
              <a:t>目的地变成了</a:t>
            </a:r>
            <a:r>
              <a:rPr kumimoji="1" lang="en-US" altLang="zh-CN" dirty="0" smtClean="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smtClean="0"/>
              <a:t>IPSec</a:t>
            </a:r>
            <a:r>
              <a:rPr kumimoji="1" lang="zh-CN" altLang="en-US" dirty="0" smtClean="0"/>
              <a:t>和</a:t>
            </a:r>
            <a:r>
              <a:rPr kumimoji="1" lang="en-US" altLang="zh-CN" dirty="0" smtClean="0"/>
              <a:t>SSL</a:t>
            </a:r>
            <a:r>
              <a:rPr kumimoji="1" lang="zh-CN" altLang="en-US" dirty="0" smtClean="0"/>
              <a:t>的不同点很多</a:t>
            </a:r>
            <a:endParaRPr kumimoji="1" lang="en-US" altLang="zh-CN" dirty="0" smtClean="0"/>
          </a:p>
          <a:p>
            <a:pPr marL="342900" indent="-342900">
              <a:buFont typeface="+mj-lt"/>
              <a:buAutoNum type="arabicPeriod"/>
            </a:pPr>
            <a:r>
              <a:rPr kumimoji="1" lang="zh-CN" altLang="en-US" dirty="0" smtClean="0"/>
              <a:t>作用的</a:t>
            </a:r>
            <a:r>
              <a:rPr kumimoji="1" lang="en-US" altLang="zh-CN" dirty="0" smtClean="0"/>
              <a:t>OSI Layer</a:t>
            </a:r>
            <a:r>
              <a:rPr kumimoji="1" lang="zh-CN" altLang="en-US" dirty="0" smtClean="0"/>
              <a:t>不同，</a:t>
            </a:r>
            <a:endParaRPr kumimoji="1" lang="en-US" altLang="zh-CN" dirty="0" smtClean="0"/>
          </a:p>
          <a:p>
            <a:pPr marL="342900" indent="-342900">
              <a:buFont typeface="+mj-lt"/>
              <a:buAutoNum type="arabicPeriod"/>
            </a:pPr>
            <a:r>
              <a:rPr lang="en-US" altLang="zh-CN" dirty="0" smtClean="0"/>
              <a:t>SSL</a:t>
            </a:r>
            <a:r>
              <a:rPr lang="zh-CN" altLang="en-US" dirty="0" smtClean="0"/>
              <a:t>不加密</a:t>
            </a:r>
            <a:r>
              <a:rPr lang="en-US" altLang="zh-CN" dirty="0" smtClean="0"/>
              <a:t>IP</a:t>
            </a:r>
            <a:r>
              <a:rPr lang="zh-CN" altLang="en-US" dirty="0" smtClean="0"/>
              <a:t>（因为</a:t>
            </a:r>
            <a:r>
              <a:rPr lang="en-US" altLang="zh-CN" dirty="0" smtClean="0"/>
              <a:t>SSL</a:t>
            </a:r>
            <a:r>
              <a:rPr lang="zh-CN" altLang="en-US" dirty="0" smtClean="0"/>
              <a:t>在</a:t>
            </a:r>
            <a:r>
              <a:rPr lang="en-US" altLang="zh-CN" dirty="0" smtClean="0"/>
              <a:t>network</a:t>
            </a:r>
            <a:r>
              <a:rPr lang="zh-CN" altLang="en-US" dirty="0" smtClean="0"/>
              <a:t>层的上面的上面）</a:t>
            </a:r>
            <a:endParaRPr lang="en-US" altLang="zh-CN" dirty="0" smtClean="0"/>
          </a:p>
          <a:p>
            <a:pPr marL="342900" indent="-342900">
              <a:buFont typeface="+mj-lt"/>
              <a:buAutoNum type="arabicPeriod"/>
            </a:pPr>
            <a:r>
              <a:rPr kumimoji="1" lang="en-US" altLang="zh-CN" dirty="0" err="1" smtClean="0"/>
              <a:t>IPSec</a:t>
            </a:r>
            <a:r>
              <a:rPr lang="zh-CN" altLang="en-US" dirty="0" smtClean="0"/>
              <a:t>加密</a:t>
            </a:r>
            <a:r>
              <a:rPr lang="en-US" altLang="zh-CN" dirty="0" smtClean="0"/>
              <a:t>IP</a:t>
            </a:r>
            <a:r>
              <a:rPr lang="zh-CN" altLang="en-US" dirty="0" smtClean="0"/>
              <a:t>（</a:t>
            </a:r>
            <a:r>
              <a:rPr lang="en-US" altLang="zh-CN" dirty="0" err="1" smtClean="0"/>
              <a:t>IPSec</a:t>
            </a:r>
            <a:r>
              <a:rPr lang="zh-CN" altLang="en-US" dirty="0" smtClean="0"/>
              <a:t>在</a:t>
            </a:r>
            <a:r>
              <a:rPr lang="en-US" altLang="zh-CN" dirty="0" smtClean="0"/>
              <a:t>network</a:t>
            </a:r>
            <a:r>
              <a:rPr lang="zh-CN" altLang="en-US" dirty="0" smtClean="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smtClean="0"/>
              <a:t>不明点：</a:t>
            </a:r>
            <a:endParaRPr kumimoji="1" lang="en-US" altLang="zh-CN" dirty="0" smtClean="0"/>
          </a:p>
          <a:p>
            <a:pPr marL="285750" indent="-285750">
              <a:buFont typeface="Arial" panose="020B0604020202020204" pitchFamily="34" charset="0"/>
              <a:buChar char="•"/>
            </a:pPr>
            <a:r>
              <a:rPr lang="en-US" altLang="zh-CN" dirty="0" smtClean="0"/>
              <a:t>R1</a:t>
            </a:r>
            <a:r>
              <a:rPr lang="zh-CN" altLang="en-US" dirty="0" smtClean="0"/>
              <a:t>和</a:t>
            </a:r>
            <a:r>
              <a:rPr lang="en-US" altLang="zh-CN" dirty="0" smtClean="0"/>
              <a:t>R2</a:t>
            </a:r>
            <a:r>
              <a:rPr lang="zh-CN" altLang="en-US" dirty="0" smtClean="0"/>
              <a:t>有什么硬件上的要求？</a:t>
            </a:r>
            <a:endParaRPr lang="en-US" altLang="zh-CN" dirty="0" smtClean="0"/>
          </a:p>
          <a:p>
            <a:pPr marL="285750" indent="-285750">
              <a:buFont typeface="Arial" panose="020B0604020202020204" pitchFamily="34" charset="0"/>
              <a:buChar char="•"/>
            </a:pPr>
            <a:r>
              <a:rPr kumimoji="1" lang="en-US" altLang="zh-CN" dirty="0" smtClean="0"/>
              <a:t>SA</a:t>
            </a:r>
            <a:r>
              <a:rPr kumimoji="1" lang="zh-CN" altLang="en-US" dirty="0" smtClean="0"/>
              <a:t>需要 钥匙交换么？</a:t>
            </a:r>
            <a:endParaRPr kumimoji="1" lang="en-US" altLang="zh-CN" dirty="0" smtClean="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smtClean="0"/>
              <a:t>R1</a:t>
            </a:r>
            <a:r>
              <a:rPr kumimoji="1" lang="zh-CN" altLang="en-US" dirty="0" smtClean="0"/>
              <a:t>有一个</a:t>
            </a:r>
            <a:r>
              <a:rPr kumimoji="1" lang="en-US" altLang="zh-CN" dirty="0" smtClean="0"/>
              <a:t>SAD(</a:t>
            </a:r>
            <a:r>
              <a:rPr lang="en-US" altLang="ja-JP" b="1" dirty="0"/>
              <a:t>Security Association Database</a:t>
            </a:r>
            <a:r>
              <a:rPr kumimoji="1" lang="en-US" altLang="zh-CN" dirty="0" smtClean="0"/>
              <a:t>)</a:t>
            </a:r>
          </a:p>
          <a:p>
            <a:r>
              <a:rPr kumimoji="1" lang="zh-CN" altLang="en-US" dirty="0" smtClean="0"/>
              <a:t>存储了所有</a:t>
            </a:r>
            <a:r>
              <a:rPr kumimoji="1" lang="en-US" altLang="zh-CN" dirty="0" smtClean="0"/>
              <a:t>SA</a:t>
            </a:r>
            <a:r>
              <a:rPr kumimoji="1" lang="zh-CN" altLang="en-US" dirty="0" smtClean="0"/>
              <a:t>信息（包括</a:t>
            </a:r>
            <a:r>
              <a:rPr kumimoji="1" lang="en-US" altLang="zh-CN" dirty="0" smtClean="0"/>
              <a:t>Key</a:t>
            </a:r>
            <a:r>
              <a:rPr kumimoji="1" lang="zh-CN" altLang="en-US" dirty="0" smtClean="0"/>
              <a:t>）</a:t>
            </a:r>
            <a:endParaRPr kumimoji="1" lang="en-US" altLang="zh-CN" dirty="0" smtClean="0"/>
          </a:p>
          <a:p>
            <a:r>
              <a:rPr lang="zh-CN" altLang="en-US" dirty="0" smtClean="0"/>
              <a:t>这个</a:t>
            </a:r>
            <a:r>
              <a:rPr lang="en-US" altLang="zh-CN" dirty="0" smtClean="0"/>
              <a:t>SAD</a:t>
            </a:r>
            <a:r>
              <a:rPr lang="zh-CN" altLang="en-US" dirty="0" smtClean="0"/>
              <a:t>可以是由人手动输入</a:t>
            </a:r>
            <a:endParaRPr lang="en-US" altLang="zh-CN" dirty="0" smtClean="0"/>
          </a:p>
          <a:p>
            <a:r>
              <a:rPr kumimoji="1" lang="zh-CN" altLang="en-US" dirty="0" smtClean="0"/>
              <a:t>也可以用</a:t>
            </a:r>
            <a:r>
              <a:rPr lang="en-US" altLang="ja-JP" dirty="0"/>
              <a:t>Internet Key Exchange (</a:t>
            </a:r>
            <a:r>
              <a:rPr lang="en-US" altLang="ja-JP" b="1" dirty="0">
                <a:solidFill>
                  <a:srgbClr val="FF0000"/>
                </a:solidFill>
              </a:rPr>
              <a:t>IKE</a:t>
            </a:r>
            <a:r>
              <a:rPr lang="en-US" altLang="ja-JP" dirty="0"/>
              <a:t>) </a:t>
            </a:r>
            <a:r>
              <a:rPr lang="en-US" altLang="ja-JP" dirty="0" smtClean="0"/>
              <a:t>protocol</a:t>
            </a:r>
            <a:r>
              <a:rPr lang="ja-JP" altLang="en-US" dirty="0"/>
              <a:t> </a:t>
            </a:r>
            <a:r>
              <a:rPr lang="en-US" altLang="ja-JP" dirty="0" smtClean="0"/>
              <a:t>(</a:t>
            </a:r>
            <a:r>
              <a:rPr lang="zh-CN" altLang="en-US" dirty="0" smtClean="0"/>
              <a:t>也是用</a:t>
            </a:r>
            <a:r>
              <a:rPr lang="en-US" altLang="zh-CN" dirty="0" smtClean="0"/>
              <a:t>DH</a:t>
            </a:r>
            <a:r>
              <a:rPr lang="zh-CN" altLang="en-US" smtClean="0"/>
              <a:t>钥匙交换</a:t>
            </a:r>
            <a:r>
              <a:rPr lang="en-US" altLang="ja-JP" smtClean="0"/>
              <a:t>)</a:t>
            </a:r>
            <a:endParaRPr kumimoji="1" lang="ja-JP" altLang="en-US" dirty="0"/>
          </a:p>
        </p:txBody>
      </p:sp>
    </p:spTree>
    <p:extLst>
      <p:ext uri="{BB962C8B-B14F-4D97-AF65-F5344CB8AC3E}">
        <p14:creationId xmlns:p14="http://schemas.microsoft.com/office/powerpoint/2010/main" val="26737115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3819" y="3278183"/>
            <a:ext cx="6614055"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 </a:t>
            </a:r>
            <a:r>
              <a:rPr kumimoji="1" lang="zh-CN" altLang="en-US" dirty="0"/>
              <a:t>有一些优点，具体不明。。。</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13983</TotalTime>
  <Words>22290</Words>
  <Application>Microsoft Office PowerPoint</Application>
  <PresentationFormat>画面に合わせる (4:3)</PresentationFormat>
  <Paragraphs>2392</Paragraphs>
  <Slides>136</Slides>
  <Notes>1</Notes>
  <HiddenSlides>0</HiddenSlides>
  <MMClips>0</MMClips>
  <ScaleCrop>false</ScaleCrop>
  <HeadingPairs>
    <vt:vector size="6" baseType="variant">
      <vt:variant>
        <vt:lpstr>テーマ</vt:lpstr>
      </vt:variant>
      <vt:variant>
        <vt:i4>1</vt:i4>
      </vt:variant>
      <vt:variant>
        <vt:lpstr>埋め込まれた OLE サーバー</vt:lpstr>
      </vt:variant>
      <vt:variant>
        <vt:i4>3</vt:i4>
      </vt:variant>
      <vt:variant>
        <vt:lpstr>スライド タイトル</vt:lpstr>
      </vt:variant>
      <vt:variant>
        <vt:i4>136</vt:i4>
      </vt:variant>
    </vt:vector>
  </HeadingPairs>
  <TitlesOfParts>
    <vt:vector size="140" baseType="lpstr">
      <vt:lpstr>Office テーマ</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1785</cp:revision>
  <dcterms:created xsi:type="dcterms:W3CDTF">2016-01-14T23:49:10Z</dcterms:created>
  <dcterms:modified xsi:type="dcterms:W3CDTF">2018-04-04T08:17:45Z</dcterms:modified>
</cp:coreProperties>
</file>